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5BE263C-DBD7-4A20-BB59-AAB30ACAA65A}" styleName="Estilo medio 3 - Énfasis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208"/>
  </p:normalViewPr>
  <p:slideViewPr>
    <p:cSldViewPr snapToGrid="0" snapToObjects="1">
      <p:cViewPr>
        <p:scale>
          <a:sx n="100" d="100"/>
          <a:sy n="100" d="100"/>
        </p:scale>
        <p:origin x="144"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9/12/20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9/12/20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9/12/20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9/12/20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9/12/20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9/12/20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9/12/20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9/12/20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9/12/20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4DB1E2-83F8-5941-9FF0-EFA16B636DAE}"/>
              </a:ext>
            </a:extLst>
          </p:cNvPr>
          <p:cNvSpPr>
            <a:spLocks noGrp="1"/>
          </p:cNvSpPr>
          <p:nvPr>
            <p:ph type="ctrTitle"/>
          </p:nvPr>
        </p:nvSpPr>
        <p:spPr/>
        <p:txBody>
          <a:bodyPr/>
          <a:lstStyle/>
          <a:p>
            <a:r>
              <a:rPr lang="es-CL" dirty="0"/>
              <a:t>Final project</a:t>
            </a:r>
          </a:p>
        </p:txBody>
      </p:sp>
      <p:sp>
        <p:nvSpPr>
          <p:cNvPr id="3" name="Subtítulo 2">
            <a:extLst>
              <a:ext uri="{FF2B5EF4-FFF2-40B4-BE49-F238E27FC236}">
                <a16:creationId xmlns:a16="http://schemas.microsoft.com/office/drawing/2014/main" id="{E84E72ED-DDE1-9C4E-B0F5-E3B2740511E7}"/>
              </a:ext>
            </a:extLst>
          </p:cNvPr>
          <p:cNvSpPr>
            <a:spLocks noGrp="1"/>
          </p:cNvSpPr>
          <p:nvPr>
            <p:ph type="subTitle" idx="1"/>
          </p:nvPr>
        </p:nvSpPr>
        <p:spPr/>
        <p:txBody>
          <a:bodyPr/>
          <a:lstStyle/>
          <a:p>
            <a:r>
              <a:rPr lang="es-CL" dirty="0"/>
              <a:t>PAULINA LOPEZ SEPULVEDA</a:t>
            </a:r>
          </a:p>
        </p:txBody>
      </p:sp>
    </p:spTree>
    <p:extLst>
      <p:ext uri="{BB962C8B-B14F-4D97-AF65-F5344CB8AC3E}">
        <p14:creationId xmlns:p14="http://schemas.microsoft.com/office/powerpoint/2010/main" val="285106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3" name="Rectangle 12">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arcador de contenido 3">
            <a:extLst>
              <a:ext uri="{FF2B5EF4-FFF2-40B4-BE49-F238E27FC236}">
                <a16:creationId xmlns:a16="http://schemas.microsoft.com/office/drawing/2014/main" id="{22F7B3DA-62F5-4F45-8F6E-9F18FD2E7244}"/>
              </a:ext>
            </a:extLst>
          </p:cNvPr>
          <p:cNvPicPr>
            <a:picLocks noGrp="1" noChangeAspect="1"/>
          </p:cNvPicPr>
          <p:nvPr>
            <p:ph idx="1"/>
          </p:nvPr>
        </p:nvPicPr>
        <p:blipFill>
          <a:blip r:embed="rId2"/>
          <a:stretch>
            <a:fillRect/>
          </a:stretch>
        </p:blipFill>
        <p:spPr>
          <a:xfrm>
            <a:off x="634275" y="1505519"/>
            <a:ext cx="6900380" cy="3846961"/>
          </a:xfrm>
          <a:prstGeom prst="rect">
            <a:avLst/>
          </a:prstGeom>
        </p:spPr>
      </p:pic>
      <p:sp>
        <p:nvSpPr>
          <p:cNvPr id="15"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ítulo 1">
            <a:extLst>
              <a:ext uri="{FF2B5EF4-FFF2-40B4-BE49-F238E27FC236}">
                <a16:creationId xmlns:a16="http://schemas.microsoft.com/office/drawing/2014/main" id="{204EC54B-4423-3849-A0F7-386452E26740}"/>
              </a:ext>
            </a:extLst>
          </p:cNvPr>
          <p:cNvSpPr>
            <a:spLocks noGrp="1"/>
          </p:cNvSpPr>
          <p:nvPr>
            <p:ph type="title"/>
          </p:nvPr>
        </p:nvSpPr>
        <p:spPr>
          <a:xfrm>
            <a:off x="8569666" y="1314922"/>
            <a:ext cx="3176246" cy="3000139"/>
          </a:xfrm>
        </p:spPr>
        <p:txBody>
          <a:bodyPr vert="horz" lIns="91440" tIns="45720" rIns="91440" bIns="45720" rtlCol="0" anchor="b">
            <a:normAutofit/>
          </a:bodyPr>
          <a:lstStyle/>
          <a:p>
            <a:r>
              <a:rPr lang="en-US" sz="1200" cap="all" dirty="0"/>
              <a:t>Since there are lots of different shops in </a:t>
            </a:r>
            <a:r>
              <a:rPr lang="en-US" sz="1200" cap="all" dirty="0" err="1"/>
              <a:t>Toronti</a:t>
            </a:r>
            <a:r>
              <a:rPr lang="en-US" sz="1200" cap="all" dirty="0"/>
              <a:t> we will try to detect </a:t>
            </a:r>
            <a:r>
              <a:rPr lang="en-US" sz="1200" b="1" cap="all" dirty="0"/>
              <a:t>the best location in North York</a:t>
            </a:r>
            <a:r>
              <a:rPr lang="en-US" sz="1200" cap="all" dirty="0"/>
              <a:t>. We are also particularly interested in </a:t>
            </a:r>
            <a:r>
              <a:rPr lang="en-US" sz="1200" b="1" cap="all" dirty="0"/>
              <a:t>areas with not activities in vicinity</a:t>
            </a:r>
            <a:r>
              <a:rPr lang="en-US" sz="1200" cap="all" dirty="0"/>
              <a:t>. We would also prefer locations </a:t>
            </a:r>
            <a:r>
              <a:rPr lang="en-US" sz="1200" b="1" cap="all" dirty="0"/>
              <a:t>as close to city center as possible</a:t>
            </a:r>
            <a:r>
              <a:rPr lang="en-US" sz="1200" cap="all" dirty="0"/>
              <a:t>, assuming that first two conditions are met.</a:t>
            </a:r>
            <a:br>
              <a:rPr lang="en-US" sz="1200" cap="all" dirty="0"/>
            </a:br>
            <a:r>
              <a:rPr lang="en-US" sz="1200" cap="all" dirty="0"/>
              <a:t>We will use our data science powers to generate a few most </a:t>
            </a:r>
            <a:r>
              <a:rPr lang="en-US" sz="1200" cap="all" dirty="0" err="1"/>
              <a:t>promissing</a:t>
            </a:r>
            <a:r>
              <a:rPr lang="en-US" sz="1200" cap="all" dirty="0"/>
              <a:t> neighborhoods based on this criteria. Advantages of each area will then be clearly expressed so that best possible final location can be chosen by stakeholders.</a:t>
            </a:r>
            <a:br>
              <a:rPr lang="en-US" sz="1200" cap="all" dirty="0"/>
            </a:br>
            <a:endParaRPr lang="en-US" sz="1200" cap="all" dirty="0"/>
          </a:p>
        </p:txBody>
      </p:sp>
    </p:spTree>
    <p:extLst>
      <p:ext uri="{BB962C8B-B14F-4D97-AF65-F5344CB8AC3E}">
        <p14:creationId xmlns:p14="http://schemas.microsoft.com/office/powerpoint/2010/main" val="400756019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827E434-56F0-BF4D-8743-12F316F17AE5}"/>
              </a:ext>
            </a:extLst>
          </p:cNvPr>
          <p:cNvSpPr>
            <a:spLocks noGrp="1"/>
          </p:cNvSpPr>
          <p:nvPr>
            <p:ph idx="1"/>
          </p:nvPr>
        </p:nvSpPr>
        <p:spPr>
          <a:xfrm>
            <a:off x="1092201" y="571501"/>
            <a:ext cx="3467100" cy="3847514"/>
          </a:xfrm>
        </p:spPr>
        <p:txBody>
          <a:bodyPr>
            <a:normAutofit fontScale="92500" lnSpcReduction="20000"/>
          </a:bodyPr>
          <a:lstStyle/>
          <a:p>
            <a:pPr marL="0" indent="0">
              <a:buNone/>
            </a:pPr>
            <a:r>
              <a:rPr lang="es-CL" sz="1050" dirty="0"/>
              <a:t>Based on definition of our problem, factors that will influence our decission are:</a:t>
            </a:r>
          </a:p>
          <a:p>
            <a:r>
              <a:rPr lang="es-CL" sz="1050" dirty="0"/>
              <a:t>number of existing shops in the neighborhood (any type)</a:t>
            </a:r>
          </a:p>
          <a:p>
            <a:r>
              <a:rPr lang="es-CL" sz="1050" dirty="0"/>
              <a:t>number of and distance to other shops in the neighborhood, if any</a:t>
            </a:r>
          </a:p>
          <a:p>
            <a:r>
              <a:rPr lang="es-CL" sz="1050" dirty="0"/>
              <a:t>distance of neighborhood from city center</a:t>
            </a:r>
          </a:p>
          <a:p>
            <a:r>
              <a:rPr lang="es-CL" sz="1050" dirty="0"/>
              <a:t>We decided to use regularly spaced grid of locations, centered around city center, to define our neighborhoods.</a:t>
            </a:r>
          </a:p>
          <a:p>
            <a:r>
              <a:rPr lang="es-CL" sz="1050" dirty="0"/>
              <a:t>Following data sources will be needed to extract/generate the required information:</a:t>
            </a:r>
          </a:p>
          <a:p>
            <a:r>
              <a:rPr lang="es-CL" sz="1050" dirty="0"/>
              <a:t>centers of candidate areas will be generated algorithmically and approximate addresses of centers of those areas will be obtained using </a:t>
            </a:r>
            <a:r>
              <a:rPr lang="es-CL" sz="1050" b="1" dirty="0"/>
              <a:t>Google Maps API reverse geocoding</a:t>
            </a:r>
            <a:endParaRPr lang="es-CL" sz="1050" dirty="0"/>
          </a:p>
          <a:p>
            <a:r>
              <a:rPr lang="es-CL" sz="1050" dirty="0"/>
              <a:t>number of store and their type and location in every neighborhood will be obtained using </a:t>
            </a:r>
            <a:r>
              <a:rPr lang="es-CL" sz="1050" b="1" dirty="0"/>
              <a:t>Foursquare API</a:t>
            </a:r>
            <a:endParaRPr lang="es-CL" sz="1050" dirty="0"/>
          </a:p>
          <a:p>
            <a:r>
              <a:rPr lang="es-CL" sz="1050" dirty="0"/>
              <a:t>coordinate of Toronto center will be obtained using </a:t>
            </a:r>
            <a:r>
              <a:rPr lang="es-CL" sz="1050" b="1" dirty="0"/>
              <a:t>Google Maps API geocoding</a:t>
            </a:r>
            <a:r>
              <a:rPr lang="es-CL" sz="1050" dirty="0"/>
              <a:t> of well known North York location.</a:t>
            </a:r>
          </a:p>
        </p:txBody>
      </p:sp>
      <p:graphicFrame>
        <p:nvGraphicFramePr>
          <p:cNvPr id="5" name="Tabla 4">
            <a:extLst>
              <a:ext uri="{FF2B5EF4-FFF2-40B4-BE49-F238E27FC236}">
                <a16:creationId xmlns:a16="http://schemas.microsoft.com/office/drawing/2014/main" id="{67DF9B35-D149-6E4F-BA6F-6A352E0F44F8}"/>
              </a:ext>
            </a:extLst>
          </p:cNvPr>
          <p:cNvGraphicFramePr>
            <a:graphicFrameLocks noGrp="1"/>
          </p:cNvGraphicFramePr>
          <p:nvPr>
            <p:extLst>
              <p:ext uri="{D42A27DB-BD31-4B8C-83A1-F6EECF244321}">
                <p14:modId xmlns:p14="http://schemas.microsoft.com/office/powerpoint/2010/main" val="392013246"/>
              </p:ext>
            </p:extLst>
          </p:nvPr>
        </p:nvGraphicFramePr>
        <p:xfrm>
          <a:off x="5044167" y="571501"/>
          <a:ext cx="6517069" cy="3847514"/>
        </p:xfrm>
        <a:graphic>
          <a:graphicData uri="http://schemas.openxmlformats.org/drawingml/2006/table">
            <a:tbl>
              <a:tblPr firstRow="1">
                <a:tableStyleId>{9DCAF9ED-07DC-4A11-8D7F-57B35C25682E}</a:tableStyleId>
              </a:tblPr>
              <a:tblGrid>
                <a:gridCol w="588132">
                  <a:extLst>
                    <a:ext uri="{9D8B030D-6E8A-4147-A177-3AD203B41FA5}">
                      <a16:colId xmlns:a16="http://schemas.microsoft.com/office/drawing/2014/main" val="3472308694"/>
                    </a:ext>
                  </a:extLst>
                </a:gridCol>
                <a:gridCol w="1731641">
                  <a:extLst>
                    <a:ext uri="{9D8B030D-6E8A-4147-A177-3AD203B41FA5}">
                      <a16:colId xmlns:a16="http://schemas.microsoft.com/office/drawing/2014/main" val="2934761568"/>
                    </a:ext>
                  </a:extLst>
                </a:gridCol>
                <a:gridCol w="713490">
                  <a:extLst>
                    <a:ext uri="{9D8B030D-6E8A-4147-A177-3AD203B41FA5}">
                      <a16:colId xmlns:a16="http://schemas.microsoft.com/office/drawing/2014/main" val="2890109379"/>
                    </a:ext>
                  </a:extLst>
                </a:gridCol>
                <a:gridCol w="754767">
                  <a:extLst>
                    <a:ext uri="{9D8B030D-6E8A-4147-A177-3AD203B41FA5}">
                      <a16:colId xmlns:a16="http://schemas.microsoft.com/office/drawing/2014/main" val="4284113161"/>
                    </a:ext>
                  </a:extLst>
                </a:gridCol>
                <a:gridCol w="961148">
                  <a:extLst>
                    <a:ext uri="{9D8B030D-6E8A-4147-A177-3AD203B41FA5}">
                      <a16:colId xmlns:a16="http://schemas.microsoft.com/office/drawing/2014/main" val="3822069374"/>
                    </a:ext>
                  </a:extLst>
                </a:gridCol>
                <a:gridCol w="919871">
                  <a:extLst>
                    <a:ext uri="{9D8B030D-6E8A-4147-A177-3AD203B41FA5}">
                      <a16:colId xmlns:a16="http://schemas.microsoft.com/office/drawing/2014/main" val="163311146"/>
                    </a:ext>
                  </a:extLst>
                </a:gridCol>
                <a:gridCol w="848020">
                  <a:extLst>
                    <a:ext uri="{9D8B030D-6E8A-4147-A177-3AD203B41FA5}">
                      <a16:colId xmlns:a16="http://schemas.microsoft.com/office/drawing/2014/main" val="1094732191"/>
                    </a:ext>
                  </a:extLst>
                </a:gridCol>
              </a:tblGrid>
              <a:tr h="349774">
                <a:tc>
                  <a:txBody>
                    <a:bodyPr/>
                    <a:lstStyle/>
                    <a:p>
                      <a:pPr algn="ctr" fontAlgn="ctr"/>
                      <a:endParaRPr lang="es-CL" sz="1000" b="1" dirty="0">
                        <a:effectLst/>
                      </a:endParaRPr>
                    </a:p>
                  </a:txBody>
                  <a:tcPr marL="21030" marR="21030" marT="10515" marB="10515" anchor="ctr"/>
                </a:tc>
                <a:tc>
                  <a:txBody>
                    <a:bodyPr/>
                    <a:lstStyle/>
                    <a:p>
                      <a:pPr algn="ctr" fontAlgn="ctr"/>
                      <a:r>
                        <a:rPr lang="es-CL" sz="1000" dirty="0">
                          <a:effectLst/>
                        </a:rPr>
                        <a:t>Address</a:t>
                      </a:r>
                      <a:endParaRPr lang="es-CL" sz="1000" b="1" dirty="0">
                        <a:effectLst/>
                      </a:endParaRPr>
                    </a:p>
                  </a:txBody>
                  <a:tcPr marL="21030" marR="21030" marT="10515" marB="10515" anchor="ctr"/>
                </a:tc>
                <a:tc>
                  <a:txBody>
                    <a:bodyPr/>
                    <a:lstStyle/>
                    <a:p>
                      <a:pPr algn="ctr" fontAlgn="ctr"/>
                      <a:r>
                        <a:rPr lang="es-CL" sz="1000" dirty="0">
                          <a:effectLst/>
                        </a:rPr>
                        <a:t>Latitude</a:t>
                      </a:r>
                      <a:endParaRPr lang="es-CL" sz="1000" b="1" dirty="0">
                        <a:effectLst/>
                      </a:endParaRPr>
                    </a:p>
                  </a:txBody>
                  <a:tcPr marL="21030" marR="21030" marT="10515" marB="10515" anchor="ctr"/>
                </a:tc>
                <a:tc>
                  <a:txBody>
                    <a:bodyPr/>
                    <a:lstStyle/>
                    <a:p>
                      <a:pPr algn="ctr" fontAlgn="ctr"/>
                      <a:r>
                        <a:rPr lang="es-CL" sz="1000" dirty="0">
                          <a:effectLst/>
                        </a:rPr>
                        <a:t>Longitude</a:t>
                      </a:r>
                      <a:endParaRPr lang="es-CL" sz="1000" b="1" dirty="0">
                        <a:effectLst/>
                      </a:endParaRPr>
                    </a:p>
                  </a:txBody>
                  <a:tcPr marL="21030" marR="21030" marT="10515" marB="10515" anchor="ctr"/>
                </a:tc>
                <a:tc>
                  <a:txBody>
                    <a:bodyPr/>
                    <a:lstStyle/>
                    <a:p>
                      <a:pPr algn="ctr" fontAlgn="ctr"/>
                      <a:r>
                        <a:rPr lang="es-CL" sz="1000" dirty="0">
                          <a:effectLst/>
                        </a:rPr>
                        <a:t>X</a:t>
                      </a:r>
                      <a:endParaRPr lang="es-CL" sz="1000" b="1" dirty="0">
                        <a:effectLst/>
                      </a:endParaRPr>
                    </a:p>
                  </a:txBody>
                  <a:tcPr marL="21030" marR="21030" marT="10515" marB="10515" anchor="ctr"/>
                </a:tc>
                <a:tc>
                  <a:txBody>
                    <a:bodyPr/>
                    <a:lstStyle/>
                    <a:p>
                      <a:pPr algn="ctr" fontAlgn="ctr"/>
                      <a:r>
                        <a:rPr lang="es-CL" sz="1000" dirty="0">
                          <a:effectLst/>
                        </a:rPr>
                        <a:t>Y</a:t>
                      </a:r>
                      <a:endParaRPr lang="es-CL" sz="1000" b="1" dirty="0">
                        <a:effectLst/>
                      </a:endParaRPr>
                    </a:p>
                  </a:txBody>
                  <a:tcPr marL="21030" marR="21030" marT="10515" marB="10515" anchor="ctr"/>
                </a:tc>
                <a:tc>
                  <a:txBody>
                    <a:bodyPr/>
                    <a:lstStyle/>
                    <a:p>
                      <a:pPr algn="ctr" fontAlgn="ctr"/>
                      <a:r>
                        <a:rPr lang="es-CL" sz="1000" dirty="0">
                          <a:effectLst/>
                        </a:rPr>
                        <a:t>Distance from center</a:t>
                      </a:r>
                      <a:endParaRPr lang="es-CL" sz="1000" b="1" dirty="0">
                        <a:effectLst/>
                      </a:endParaRPr>
                    </a:p>
                  </a:txBody>
                  <a:tcPr marL="21030" marR="21030" marT="10515" marB="10515" anchor="ctr"/>
                </a:tc>
                <a:extLst>
                  <a:ext uri="{0D108BD9-81ED-4DB2-BD59-A6C34878D82A}">
                    <a16:rowId xmlns:a16="http://schemas.microsoft.com/office/drawing/2014/main" val="1016845117"/>
                  </a:ext>
                </a:extLst>
              </a:tr>
              <a:tr h="349774">
                <a:tc>
                  <a:txBody>
                    <a:bodyPr/>
                    <a:lstStyle/>
                    <a:p>
                      <a:pPr algn="r" fontAlgn="ctr"/>
                      <a:r>
                        <a:rPr lang="es-CL" sz="1000" dirty="0">
                          <a:effectLst/>
                        </a:rPr>
                        <a:t>0</a:t>
                      </a:r>
                      <a:endParaRPr lang="es-CL" sz="1000" b="1" dirty="0">
                        <a:effectLst/>
                      </a:endParaRPr>
                    </a:p>
                  </a:txBody>
                  <a:tcPr marL="21030" marR="21030" marT="10515" marB="10515" anchor="ctr"/>
                </a:tc>
                <a:tc>
                  <a:txBody>
                    <a:bodyPr/>
                    <a:lstStyle/>
                    <a:p>
                      <a:pPr algn="r" fontAlgn="ctr"/>
                      <a:r>
                        <a:rPr lang="es-CL" sz="1000">
                          <a:effectLst/>
                        </a:rPr>
                        <a:t>13 Coldwater Rd, North York, ON M3B 2M1</a:t>
                      </a:r>
                    </a:p>
                  </a:txBody>
                  <a:tcPr marL="21030" marR="21030" marT="10515" marB="10515" anchor="ctr"/>
                </a:tc>
                <a:tc>
                  <a:txBody>
                    <a:bodyPr/>
                    <a:lstStyle/>
                    <a:p>
                      <a:pPr algn="r" fontAlgn="ctr"/>
                      <a:r>
                        <a:rPr lang="es-CL" sz="1000">
                          <a:effectLst/>
                        </a:rPr>
                        <a:t>43.754269</a:t>
                      </a:r>
                    </a:p>
                  </a:txBody>
                  <a:tcPr marL="21030" marR="21030" marT="10515" marB="10515" anchor="ctr"/>
                </a:tc>
                <a:tc>
                  <a:txBody>
                    <a:bodyPr/>
                    <a:lstStyle/>
                    <a:p>
                      <a:pPr algn="r" fontAlgn="ctr"/>
                      <a:r>
                        <a:rPr lang="es-CL" sz="1000">
                          <a:effectLst/>
                        </a:rPr>
                        <a:t>-79.360317</a:t>
                      </a:r>
                    </a:p>
                  </a:txBody>
                  <a:tcPr marL="21030" marR="21030" marT="10515" marB="10515" anchor="ctr"/>
                </a:tc>
                <a:tc>
                  <a:txBody>
                    <a:bodyPr/>
                    <a:lstStyle/>
                    <a:p>
                      <a:pPr algn="r" fontAlgn="ctr"/>
                      <a:r>
                        <a:rPr lang="es-CL" sz="1000">
                          <a:effectLst/>
                        </a:rPr>
                        <a:t>-5.294805e+06</a:t>
                      </a:r>
                    </a:p>
                  </a:txBody>
                  <a:tcPr marL="21030" marR="21030" marT="10515" marB="10515" anchor="ctr"/>
                </a:tc>
                <a:tc>
                  <a:txBody>
                    <a:bodyPr/>
                    <a:lstStyle/>
                    <a:p>
                      <a:pPr algn="r" fontAlgn="ctr"/>
                      <a:r>
                        <a:rPr lang="es-CL" sz="1000" dirty="0">
                          <a:effectLst/>
                        </a:rPr>
                        <a:t>1.050305e+07</a:t>
                      </a:r>
                    </a:p>
                  </a:txBody>
                  <a:tcPr marL="21030" marR="21030" marT="10515" marB="10515" anchor="ctr"/>
                </a:tc>
                <a:tc>
                  <a:txBody>
                    <a:bodyPr/>
                    <a:lstStyle/>
                    <a:p>
                      <a:pPr algn="r" fontAlgn="ctr"/>
                      <a:r>
                        <a:rPr lang="es-CL" sz="1000" dirty="0">
                          <a:effectLst/>
                        </a:rPr>
                        <a:t>5992.495307</a:t>
                      </a:r>
                    </a:p>
                  </a:txBody>
                  <a:tcPr marL="21030" marR="21030" marT="10515" marB="10515" anchor="ctr"/>
                </a:tc>
                <a:extLst>
                  <a:ext uri="{0D108BD9-81ED-4DB2-BD59-A6C34878D82A}">
                    <a16:rowId xmlns:a16="http://schemas.microsoft.com/office/drawing/2014/main" val="3711683617"/>
                  </a:ext>
                </a:extLst>
              </a:tr>
              <a:tr h="349774">
                <a:tc>
                  <a:txBody>
                    <a:bodyPr/>
                    <a:lstStyle/>
                    <a:p>
                      <a:pPr algn="r" fontAlgn="ctr"/>
                      <a:r>
                        <a:rPr lang="es-CL" sz="1000" dirty="0">
                          <a:effectLst/>
                        </a:rPr>
                        <a:t>1</a:t>
                      </a:r>
                      <a:endParaRPr lang="es-CL" sz="1000" b="1" dirty="0">
                        <a:effectLst/>
                      </a:endParaRPr>
                    </a:p>
                  </a:txBody>
                  <a:tcPr marL="21030" marR="21030" marT="10515" marB="10515" anchor="ctr"/>
                </a:tc>
                <a:tc>
                  <a:txBody>
                    <a:bodyPr/>
                    <a:lstStyle/>
                    <a:p>
                      <a:pPr algn="r" fontAlgn="ctr"/>
                      <a:r>
                        <a:rPr lang="es-CL" sz="1000">
                          <a:effectLst/>
                        </a:rPr>
                        <a:t>1939 Leslie St, North York, ON M3B 2M3</a:t>
                      </a:r>
                    </a:p>
                  </a:txBody>
                  <a:tcPr marL="21030" marR="21030" marT="10515" marB="10515" anchor="ctr"/>
                </a:tc>
                <a:tc>
                  <a:txBody>
                    <a:bodyPr/>
                    <a:lstStyle/>
                    <a:p>
                      <a:pPr algn="r" fontAlgn="ctr"/>
                      <a:r>
                        <a:rPr lang="es-CL" sz="1000">
                          <a:effectLst/>
                        </a:rPr>
                        <a:t>43.758001</a:t>
                      </a:r>
                    </a:p>
                  </a:txBody>
                  <a:tcPr marL="21030" marR="21030" marT="10515" marB="10515" anchor="ctr"/>
                </a:tc>
                <a:tc>
                  <a:txBody>
                    <a:bodyPr/>
                    <a:lstStyle/>
                    <a:p>
                      <a:pPr algn="r" fontAlgn="ctr"/>
                      <a:r>
                        <a:rPr lang="es-CL" sz="1000">
                          <a:effectLst/>
                        </a:rPr>
                        <a:t>-79.360883</a:t>
                      </a:r>
                    </a:p>
                  </a:txBody>
                  <a:tcPr marL="21030" marR="21030" marT="10515" marB="10515" anchor="ctr"/>
                </a:tc>
                <a:tc>
                  <a:txBody>
                    <a:bodyPr/>
                    <a:lstStyle/>
                    <a:p>
                      <a:pPr algn="r" fontAlgn="ctr"/>
                      <a:r>
                        <a:rPr lang="es-CL" sz="1000">
                          <a:effectLst/>
                        </a:rPr>
                        <a:t>-5.294205e+06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5840.376700</a:t>
                      </a:r>
                    </a:p>
                  </a:txBody>
                  <a:tcPr marL="21030" marR="21030" marT="10515" marB="10515" anchor="ctr"/>
                </a:tc>
                <a:extLst>
                  <a:ext uri="{0D108BD9-81ED-4DB2-BD59-A6C34878D82A}">
                    <a16:rowId xmlns:a16="http://schemas.microsoft.com/office/drawing/2014/main" val="3354696554"/>
                  </a:ext>
                </a:extLst>
              </a:tr>
              <a:tr h="349774">
                <a:tc>
                  <a:txBody>
                    <a:bodyPr/>
                    <a:lstStyle/>
                    <a:p>
                      <a:pPr algn="r" fontAlgn="ctr"/>
                      <a:r>
                        <a:rPr lang="es-CL" sz="1000">
                          <a:effectLst/>
                        </a:rPr>
                        <a:t>2</a:t>
                      </a:r>
                      <a:endParaRPr lang="es-CL" sz="1000" b="1">
                        <a:effectLst/>
                      </a:endParaRPr>
                    </a:p>
                  </a:txBody>
                  <a:tcPr marL="21030" marR="21030" marT="10515" marB="10515" anchor="ctr"/>
                </a:tc>
                <a:tc>
                  <a:txBody>
                    <a:bodyPr/>
                    <a:lstStyle/>
                    <a:p>
                      <a:pPr algn="r" fontAlgn="ctr"/>
                      <a:r>
                        <a:rPr lang="es-CL" sz="1000">
                          <a:effectLst/>
                        </a:rPr>
                        <a:t>31 Laurie Shepway, North York, ON M2J 1X6</a:t>
                      </a:r>
                    </a:p>
                  </a:txBody>
                  <a:tcPr marL="21030" marR="21030" marT="10515" marB="10515" anchor="ctr"/>
                </a:tc>
                <a:tc>
                  <a:txBody>
                    <a:bodyPr/>
                    <a:lstStyle/>
                    <a:p>
                      <a:pPr algn="r" fontAlgn="ctr"/>
                      <a:r>
                        <a:rPr lang="es-CL" sz="1000">
                          <a:effectLst/>
                        </a:rPr>
                        <a:t>43.761734</a:t>
                      </a:r>
                    </a:p>
                  </a:txBody>
                  <a:tcPr marL="21030" marR="21030" marT="10515" marB="10515" anchor="ctr"/>
                </a:tc>
                <a:tc>
                  <a:txBody>
                    <a:bodyPr/>
                    <a:lstStyle/>
                    <a:p>
                      <a:pPr algn="r" fontAlgn="ctr"/>
                      <a:r>
                        <a:rPr lang="es-CL" sz="1000">
                          <a:effectLst/>
                        </a:rPr>
                        <a:t>-79.361449</a:t>
                      </a:r>
                    </a:p>
                  </a:txBody>
                  <a:tcPr marL="21030" marR="21030" marT="10515" marB="10515" anchor="ctr"/>
                </a:tc>
                <a:tc>
                  <a:txBody>
                    <a:bodyPr/>
                    <a:lstStyle/>
                    <a:p>
                      <a:pPr algn="r" fontAlgn="ctr"/>
                      <a:r>
                        <a:rPr lang="es-CL" sz="1000">
                          <a:effectLst/>
                        </a:rPr>
                        <a:t>-5.293605e+06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5747.173218</a:t>
                      </a:r>
                    </a:p>
                  </a:txBody>
                  <a:tcPr marL="21030" marR="21030" marT="10515" marB="10515" anchor="ctr"/>
                </a:tc>
                <a:extLst>
                  <a:ext uri="{0D108BD9-81ED-4DB2-BD59-A6C34878D82A}">
                    <a16:rowId xmlns:a16="http://schemas.microsoft.com/office/drawing/2014/main" val="3167686235"/>
                  </a:ext>
                </a:extLst>
              </a:tr>
              <a:tr h="349774">
                <a:tc>
                  <a:txBody>
                    <a:bodyPr/>
                    <a:lstStyle/>
                    <a:p>
                      <a:pPr algn="r" fontAlgn="ctr"/>
                      <a:r>
                        <a:rPr lang="es-CL" sz="1000">
                          <a:effectLst/>
                        </a:rPr>
                        <a:t>3</a:t>
                      </a:r>
                      <a:endParaRPr lang="es-CL" sz="1000" b="1">
                        <a:effectLst/>
                      </a:endParaRPr>
                    </a:p>
                  </a:txBody>
                  <a:tcPr marL="21030" marR="21030" marT="10515" marB="10515" anchor="ctr"/>
                </a:tc>
                <a:tc>
                  <a:txBody>
                    <a:bodyPr/>
                    <a:lstStyle/>
                    <a:p>
                      <a:pPr algn="r" fontAlgn="ctr"/>
                      <a:r>
                        <a:rPr lang="es-CL" sz="1000">
                          <a:effectLst/>
                        </a:rPr>
                        <a:t>&amp;, Leslie Street, ON-401, Toronto, ON M2L</a:t>
                      </a:r>
                    </a:p>
                  </a:txBody>
                  <a:tcPr marL="21030" marR="21030" marT="10515" marB="10515" anchor="ctr"/>
                </a:tc>
                <a:tc>
                  <a:txBody>
                    <a:bodyPr/>
                    <a:lstStyle/>
                    <a:p>
                      <a:pPr algn="r" fontAlgn="ctr"/>
                      <a:r>
                        <a:rPr lang="es-CL" sz="1000">
                          <a:effectLst/>
                        </a:rPr>
                        <a:t>43.765467</a:t>
                      </a:r>
                    </a:p>
                  </a:txBody>
                  <a:tcPr marL="21030" marR="21030" marT="10515" marB="10515" anchor="ctr"/>
                </a:tc>
                <a:tc>
                  <a:txBody>
                    <a:bodyPr/>
                    <a:lstStyle/>
                    <a:p>
                      <a:pPr algn="r" fontAlgn="ctr"/>
                      <a:r>
                        <a:rPr lang="es-CL" sz="1000">
                          <a:effectLst/>
                        </a:rPr>
                        <a:t>-79.362014</a:t>
                      </a:r>
                    </a:p>
                  </a:txBody>
                  <a:tcPr marL="21030" marR="21030" marT="10515" marB="10515" anchor="ctr"/>
                </a:tc>
                <a:tc>
                  <a:txBody>
                    <a:bodyPr/>
                    <a:lstStyle/>
                    <a:p>
                      <a:pPr algn="r" fontAlgn="ctr"/>
                      <a:r>
                        <a:rPr lang="es-CL" sz="1000">
                          <a:effectLst/>
                        </a:rPr>
                        <a:t>-5.293005e+06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5715.767665</a:t>
                      </a:r>
                    </a:p>
                  </a:txBody>
                  <a:tcPr marL="21030" marR="21030" marT="10515" marB="10515" anchor="ctr"/>
                </a:tc>
                <a:extLst>
                  <a:ext uri="{0D108BD9-81ED-4DB2-BD59-A6C34878D82A}">
                    <a16:rowId xmlns:a16="http://schemas.microsoft.com/office/drawing/2014/main" val="987556954"/>
                  </a:ext>
                </a:extLst>
              </a:tr>
              <a:tr h="349774">
                <a:tc>
                  <a:txBody>
                    <a:bodyPr/>
                    <a:lstStyle/>
                    <a:p>
                      <a:pPr algn="r" fontAlgn="ctr"/>
                      <a:r>
                        <a:rPr lang="es-CL" sz="1000">
                          <a:effectLst/>
                        </a:rPr>
                        <a:t>4</a:t>
                      </a:r>
                      <a:endParaRPr lang="es-CL" sz="1000" b="1">
                        <a:effectLst/>
                      </a:endParaRPr>
                    </a:p>
                  </a:txBody>
                  <a:tcPr marL="21030" marR="21030" marT="10515" marB="10515" anchor="ctr"/>
                </a:tc>
                <a:tc>
                  <a:txBody>
                    <a:bodyPr/>
                    <a:lstStyle/>
                    <a:p>
                      <a:pPr algn="r" fontAlgn="ctr"/>
                      <a:r>
                        <a:rPr lang="es-CL" sz="1000">
                          <a:effectLst/>
                        </a:rPr>
                        <a:t>4001 Leslie St, North York, ON M2K 1E1</a:t>
                      </a:r>
                    </a:p>
                  </a:txBody>
                  <a:tcPr marL="21030" marR="21030" marT="10515" marB="10515" anchor="ctr"/>
                </a:tc>
                <a:tc>
                  <a:txBody>
                    <a:bodyPr/>
                    <a:lstStyle/>
                    <a:p>
                      <a:pPr algn="r" fontAlgn="ctr"/>
                      <a:r>
                        <a:rPr lang="es-CL" sz="1000">
                          <a:effectLst/>
                        </a:rPr>
                        <a:t>43.769200</a:t>
                      </a:r>
                    </a:p>
                  </a:txBody>
                  <a:tcPr marL="21030" marR="21030" marT="10515" marB="10515" anchor="ctr"/>
                </a:tc>
                <a:tc>
                  <a:txBody>
                    <a:bodyPr/>
                    <a:lstStyle/>
                    <a:p>
                      <a:pPr algn="r" fontAlgn="ctr"/>
                      <a:r>
                        <a:rPr lang="es-CL" sz="1000">
                          <a:effectLst/>
                        </a:rPr>
                        <a:t>-79.362580</a:t>
                      </a:r>
                    </a:p>
                  </a:txBody>
                  <a:tcPr marL="21030" marR="21030" marT="10515" marB="10515" anchor="ctr"/>
                </a:tc>
                <a:tc>
                  <a:txBody>
                    <a:bodyPr/>
                    <a:lstStyle/>
                    <a:p>
                      <a:pPr algn="r" fontAlgn="ctr"/>
                      <a:r>
                        <a:rPr lang="es-CL" sz="1000">
                          <a:effectLst/>
                        </a:rPr>
                        <a:t>-5.292405e+06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5747.173218</a:t>
                      </a:r>
                    </a:p>
                  </a:txBody>
                  <a:tcPr marL="21030" marR="21030" marT="10515" marB="10515" anchor="ctr"/>
                </a:tc>
                <a:extLst>
                  <a:ext uri="{0D108BD9-81ED-4DB2-BD59-A6C34878D82A}">
                    <a16:rowId xmlns:a16="http://schemas.microsoft.com/office/drawing/2014/main" val="4020151394"/>
                  </a:ext>
                </a:extLst>
              </a:tr>
              <a:tr h="349774">
                <a:tc>
                  <a:txBody>
                    <a:bodyPr/>
                    <a:lstStyle/>
                    <a:p>
                      <a:pPr algn="r" fontAlgn="ctr"/>
                      <a:r>
                        <a:rPr lang="es-CL" sz="1000">
                          <a:effectLst/>
                        </a:rPr>
                        <a:t>5</a:t>
                      </a:r>
                      <a:endParaRPr lang="es-CL" sz="1000" b="1">
                        <a:effectLst/>
                      </a:endParaRPr>
                    </a:p>
                  </a:txBody>
                  <a:tcPr marL="21030" marR="21030" marT="10515" marB="10515" anchor="ctr"/>
                </a:tc>
                <a:tc>
                  <a:txBody>
                    <a:bodyPr/>
                    <a:lstStyle/>
                    <a:p>
                      <a:pPr algn="r" fontAlgn="ctr"/>
                      <a:r>
                        <a:rPr lang="es-CL" sz="1000">
                          <a:effectLst/>
                        </a:rPr>
                        <a:t>86 Cheryl Shepway, North York, ON M2J 4R6</a:t>
                      </a:r>
                    </a:p>
                  </a:txBody>
                  <a:tcPr marL="21030" marR="21030" marT="10515" marB="10515" anchor="ctr"/>
                </a:tc>
                <a:tc>
                  <a:txBody>
                    <a:bodyPr/>
                    <a:lstStyle/>
                    <a:p>
                      <a:pPr algn="r" fontAlgn="ctr"/>
                      <a:r>
                        <a:rPr lang="es-CL" sz="1000">
                          <a:effectLst/>
                        </a:rPr>
                        <a:t>43.772933</a:t>
                      </a:r>
                    </a:p>
                  </a:txBody>
                  <a:tcPr marL="21030" marR="21030" marT="10515" marB="10515" anchor="ctr"/>
                </a:tc>
                <a:tc>
                  <a:txBody>
                    <a:bodyPr/>
                    <a:lstStyle/>
                    <a:p>
                      <a:pPr algn="r" fontAlgn="ctr"/>
                      <a:r>
                        <a:rPr lang="es-CL" sz="1000">
                          <a:effectLst/>
                        </a:rPr>
                        <a:t>-79.363146</a:t>
                      </a:r>
                    </a:p>
                  </a:txBody>
                  <a:tcPr marL="21030" marR="21030" marT="10515" marB="10515" anchor="ctr"/>
                </a:tc>
                <a:tc>
                  <a:txBody>
                    <a:bodyPr/>
                    <a:lstStyle/>
                    <a:p>
                      <a:pPr algn="r" fontAlgn="ctr"/>
                      <a:r>
                        <a:rPr lang="es-CL" sz="1000">
                          <a:effectLst/>
                        </a:rPr>
                        <a:t>-5.291805e+06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5840.376700</a:t>
                      </a:r>
                    </a:p>
                  </a:txBody>
                  <a:tcPr marL="21030" marR="21030" marT="10515" marB="10515" anchor="ctr"/>
                </a:tc>
                <a:extLst>
                  <a:ext uri="{0D108BD9-81ED-4DB2-BD59-A6C34878D82A}">
                    <a16:rowId xmlns:a16="http://schemas.microsoft.com/office/drawing/2014/main" val="2840572344"/>
                  </a:ext>
                </a:extLst>
              </a:tr>
              <a:tr h="349774">
                <a:tc>
                  <a:txBody>
                    <a:bodyPr/>
                    <a:lstStyle/>
                    <a:p>
                      <a:pPr algn="r" fontAlgn="ctr"/>
                      <a:r>
                        <a:rPr lang="es-CL" sz="1000">
                          <a:effectLst/>
                        </a:rPr>
                        <a:t>6</a:t>
                      </a:r>
                      <a:endParaRPr lang="es-CL" sz="1000" b="1">
                        <a:effectLst/>
                      </a:endParaRPr>
                    </a:p>
                  </a:txBody>
                  <a:tcPr marL="21030" marR="21030" marT="10515" marB="10515" anchor="ctr"/>
                </a:tc>
                <a:tc>
                  <a:txBody>
                    <a:bodyPr/>
                    <a:lstStyle/>
                    <a:p>
                      <a:pPr algn="r" fontAlgn="ctr"/>
                      <a:r>
                        <a:rPr lang="es-CL" sz="1000">
                          <a:effectLst/>
                        </a:rPr>
                        <a:t>19 Kingland Crescent, North York, ON M2J 2B8</a:t>
                      </a:r>
                    </a:p>
                  </a:txBody>
                  <a:tcPr marL="21030" marR="21030" marT="10515" marB="10515" anchor="ctr"/>
                </a:tc>
                <a:tc>
                  <a:txBody>
                    <a:bodyPr/>
                    <a:lstStyle/>
                    <a:p>
                      <a:pPr algn="r" fontAlgn="ctr"/>
                      <a:r>
                        <a:rPr lang="es-CL" sz="1000">
                          <a:effectLst/>
                        </a:rPr>
                        <a:t>43.776667</a:t>
                      </a:r>
                    </a:p>
                  </a:txBody>
                  <a:tcPr marL="21030" marR="21030" marT="10515" marB="10515" anchor="ctr"/>
                </a:tc>
                <a:tc>
                  <a:txBody>
                    <a:bodyPr/>
                    <a:lstStyle/>
                    <a:p>
                      <a:pPr algn="r" fontAlgn="ctr"/>
                      <a:r>
                        <a:rPr lang="es-CL" sz="1000">
                          <a:effectLst/>
                        </a:rPr>
                        <a:t>-79.363713</a:t>
                      </a:r>
                    </a:p>
                  </a:txBody>
                  <a:tcPr marL="21030" marR="21030" marT="10515" marB="10515" anchor="ctr"/>
                </a:tc>
                <a:tc>
                  <a:txBody>
                    <a:bodyPr/>
                    <a:lstStyle/>
                    <a:p>
                      <a:pPr algn="r" fontAlgn="ctr"/>
                      <a:r>
                        <a:rPr lang="es-CL" sz="1000">
                          <a:effectLst/>
                        </a:rPr>
                        <a:t>-5.291205e+06</a:t>
                      </a:r>
                    </a:p>
                  </a:txBody>
                  <a:tcPr marL="21030" marR="21030" marT="10515" marB="10515" anchor="ctr"/>
                </a:tc>
                <a:tc>
                  <a:txBody>
                    <a:bodyPr/>
                    <a:lstStyle/>
                    <a:p>
                      <a:pPr algn="r" fontAlgn="ctr"/>
                      <a:r>
                        <a:rPr lang="es-CL" sz="1000">
                          <a:effectLst/>
                        </a:rPr>
                        <a:t>1.050305e+07</a:t>
                      </a:r>
                    </a:p>
                  </a:txBody>
                  <a:tcPr marL="21030" marR="21030" marT="10515" marB="10515" anchor="ctr"/>
                </a:tc>
                <a:tc>
                  <a:txBody>
                    <a:bodyPr/>
                    <a:lstStyle/>
                    <a:p>
                      <a:pPr algn="r" fontAlgn="ctr"/>
                      <a:r>
                        <a:rPr lang="es-CL" sz="1000">
                          <a:effectLst/>
                        </a:rPr>
                        <a:t>5992.495307</a:t>
                      </a:r>
                    </a:p>
                  </a:txBody>
                  <a:tcPr marL="21030" marR="21030" marT="10515" marB="10515" anchor="ctr"/>
                </a:tc>
                <a:extLst>
                  <a:ext uri="{0D108BD9-81ED-4DB2-BD59-A6C34878D82A}">
                    <a16:rowId xmlns:a16="http://schemas.microsoft.com/office/drawing/2014/main" val="2395962275"/>
                  </a:ext>
                </a:extLst>
              </a:tr>
              <a:tr h="349774">
                <a:tc>
                  <a:txBody>
                    <a:bodyPr/>
                    <a:lstStyle/>
                    <a:p>
                      <a:pPr algn="r" fontAlgn="ctr"/>
                      <a:r>
                        <a:rPr lang="es-CL" sz="1000">
                          <a:effectLst/>
                        </a:rPr>
                        <a:t>7</a:t>
                      </a:r>
                      <a:endParaRPr lang="es-CL" sz="1000" b="1">
                        <a:effectLst/>
                      </a:endParaRPr>
                    </a:p>
                  </a:txBody>
                  <a:tcPr marL="21030" marR="21030" marT="10515" marB="10515" anchor="ctr"/>
                </a:tc>
                <a:tc>
                  <a:txBody>
                    <a:bodyPr/>
                    <a:lstStyle/>
                    <a:p>
                      <a:pPr algn="r" fontAlgn="ctr"/>
                      <a:r>
                        <a:rPr lang="es-CL" sz="1000">
                          <a:effectLst/>
                        </a:rPr>
                        <a:t>56 Barrydale Crescent, North York, ON M3B 3E2</a:t>
                      </a:r>
                    </a:p>
                  </a:txBody>
                  <a:tcPr marL="21030" marR="21030" marT="10515" marB="10515" anchor="ctr"/>
                </a:tc>
                <a:tc>
                  <a:txBody>
                    <a:bodyPr/>
                    <a:lstStyle/>
                    <a:p>
                      <a:pPr algn="r" fontAlgn="ctr"/>
                      <a:r>
                        <a:rPr lang="es-CL" sz="1000">
                          <a:effectLst/>
                        </a:rPr>
                        <a:t>43.748315</a:t>
                      </a:r>
                    </a:p>
                  </a:txBody>
                  <a:tcPr marL="21030" marR="21030" marT="10515" marB="10515" anchor="ctr"/>
                </a:tc>
                <a:tc>
                  <a:txBody>
                    <a:bodyPr/>
                    <a:lstStyle/>
                    <a:p>
                      <a:pPr algn="r" fontAlgn="ctr"/>
                      <a:r>
                        <a:rPr lang="es-CL" sz="1000">
                          <a:effectLst/>
                        </a:rPr>
                        <a:t>-79.363927</a:t>
                      </a:r>
                    </a:p>
                  </a:txBody>
                  <a:tcPr marL="21030" marR="21030" marT="10515" marB="10515" anchor="ctr"/>
                </a:tc>
                <a:tc>
                  <a:txBody>
                    <a:bodyPr/>
                    <a:lstStyle/>
                    <a:p>
                      <a:pPr algn="r" fontAlgn="ctr"/>
                      <a:r>
                        <a:rPr lang="es-CL" sz="1000">
                          <a:effectLst/>
                        </a:rPr>
                        <a:t>-5.295705e+06</a:t>
                      </a:r>
                    </a:p>
                  </a:txBody>
                  <a:tcPr marL="21030" marR="21030" marT="10515" marB="10515" anchor="ctr"/>
                </a:tc>
                <a:tc>
                  <a:txBody>
                    <a:bodyPr/>
                    <a:lstStyle/>
                    <a:p>
                      <a:pPr algn="r" fontAlgn="ctr"/>
                      <a:r>
                        <a:rPr lang="es-CL" sz="1000">
                          <a:effectLst/>
                        </a:rPr>
                        <a:t>1.050357e+07</a:t>
                      </a:r>
                    </a:p>
                  </a:txBody>
                  <a:tcPr marL="21030" marR="21030" marT="10515" marB="10515" anchor="ctr"/>
                </a:tc>
                <a:tc>
                  <a:txBody>
                    <a:bodyPr/>
                    <a:lstStyle/>
                    <a:p>
                      <a:pPr algn="r" fontAlgn="ctr"/>
                      <a:r>
                        <a:rPr lang="es-CL" sz="1000">
                          <a:effectLst/>
                        </a:rPr>
                        <a:t>5855.766389</a:t>
                      </a:r>
                    </a:p>
                  </a:txBody>
                  <a:tcPr marL="21030" marR="21030" marT="10515" marB="10515" anchor="ctr"/>
                </a:tc>
                <a:extLst>
                  <a:ext uri="{0D108BD9-81ED-4DB2-BD59-A6C34878D82A}">
                    <a16:rowId xmlns:a16="http://schemas.microsoft.com/office/drawing/2014/main" val="1186659369"/>
                  </a:ext>
                </a:extLst>
              </a:tr>
              <a:tr h="349774">
                <a:tc>
                  <a:txBody>
                    <a:bodyPr/>
                    <a:lstStyle/>
                    <a:p>
                      <a:pPr algn="r" fontAlgn="ctr"/>
                      <a:r>
                        <a:rPr lang="es-CL" sz="1000">
                          <a:effectLst/>
                        </a:rPr>
                        <a:t>8</a:t>
                      </a:r>
                      <a:endParaRPr lang="es-CL" sz="1000" b="1">
                        <a:effectLst/>
                      </a:endParaRPr>
                    </a:p>
                  </a:txBody>
                  <a:tcPr marL="21030" marR="21030" marT="10515" marB="10515" anchor="ctr"/>
                </a:tc>
                <a:tc>
                  <a:txBody>
                    <a:bodyPr/>
                    <a:lstStyle/>
                    <a:p>
                      <a:pPr algn="r" fontAlgn="ctr"/>
                      <a:r>
                        <a:rPr lang="es-CL" sz="1000">
                          <a:effectLst/>
                        </a:rPr>
                        <a:t>98 Abbeywood Trail, North York, ON M3B 3B5</a:t>
                      </a:r>
                    </a:p>
                  </a:txBody>
                  <a:tcPr marL="21030" marR="21030" marT="10515" marB="10515" anchor="ctr"/>
                </a:tc>
                <a:tc>
                  <a:txBody>
                    <a:bodyPr/>
                    <a:lstStyle/>
                    <a:p>
                      <a:pPr algn="r" fontAlgn="ctr"/>
                      <a:r>
                        <a:rPr lang="es-CL" sz="1000">
                          <a:effectLst/>
                        </a:rPr>
                        <a:t>43.752047</a:t>
                      </a:r>
                    </a:p>
                  </a:txBody>
                  <a:tcPr marL="21030" marR="21030" marT="10515" marB="10515" anchor="ctr"/>
                </a:tc>
                <a:tc>
                  <a:txBody>
                    <a:bodyPr/>
                    <a:lstStyle/>
                    <a:p>
                      <a:pPr algn="r" fontAlgn="ctr"/>
                      <a:r>
                        <a:rPr lang="es-CL" sz="1000">
                          <a:effectLst/>
                        </a:rPr>
                        <a:t>-79.364493</a:t>
                      </a:r>
                    </a:p>
                  </a:txBody>
                  <a:tcPr marL="21030" marR="21030" marT="10515" marB="10515" anchor="ctr"/>
                </a:tc>
                <a:tc>
                  <a:txBody>
                    <a:bodyPr/>
                    <a:lstStyle/>
                    <a:p>
                      <a:pPr algn="r" fontAlgn="ctr"/>
                      <a:r>
                        <a:rPr lang="es-CL" sz="1000">
                          <a:effectLst/>
                        </a:rPr>
                        <a:t>-5.295105e+06</a:t>
                      </a:r>
                    </a:p>
                  </a:txBody>
                  <a:tcPr marL="21030" marR="21030" marT="10515" marB="10515" anchor="ctr"/>
                </a:tc>
                <a:tc>
                  <a:txBody>
                    <a:bodyPr/>
                    <a:lstStyle/>
                    <a:p>
                      <a:pPr algn="r" fontAlgn="ctr"/>
                      <a:r>
                        <a:rPr lang="es-CL" sz="1000">
                          <a:effectLst/>
                        </a:rPr>
                        <a:t>1.050357e+07</a:t>
                      </a:r>
                    </a:p>
                  </a:txBody>
                  <a:tcPr marL="21030" marR="21030" marT="10515" marB="10515" anchor="ctr"/>
                </a:tc>
                <a:tc>
                  <a:txBody>
                    <a:bodyPr/>
                    <a:lstStyle/>
                    <a:p>
                      <a:pPr algn="r" fontAlgn="ctr"/>
                      <a:r>
                        <a:rPr lang="es-CL" sz="1000">
                          <a:effectLst/>
                        </a:rPr>
                        <a:t>5604.462508</a:t>
                      </a:r>
                    </a:p>
                  </a:txBody>
                  <a:tcPr marL="21030" marR="21030" marT="10515" marB="10515" anchor="ctr"/>
                </a:tc>
                <a:extLst>
                  <a:ext uri="{0D108BD9-81ED-4DB2-BD59-A6C34878D82A}">
                    <a16:rowId xmlns:a16="http://schemas.microsoft.com/office/drawing/2014/main" val="2830087787"/>
                  </a:ext>
                </a:extLst>
              </a:tr>
              <a:tr h="349774">
                <a:tc>
                  <a:txBody>
                    <a:bodyPr/>
                    <a:lstStyle/>
                    <a:p>
                      <a:pPr algn="r" fontAlgn="ctr"/>
                      <a:r>
                        <a:rPr lang="es-CL" sz="1000">
                          <a:effectLst/>
                        </a:rPr>
                        <a:t>9</a:t>
                      </a:r>
                      <a:endParaRPr lang="es-CL" sz="1000" b="1">
                        <a:effectLst/>
                      </a:endParaRPr>
                    </a:p>
                  </a:txBody>
                  <a:tcPr marL="21030" marR="21030" marT="10515" marB="10515" anchor="ctr"/>
                </a:tc>
                <a:tc>
                  <a:txBody>
                    <a:bodyPr/>
                    <a:lstStyle/>
                    <a:p>
                      <a:pPr algn="r" fontAlgn="ctr"/>
                      <a:r>
                        <a:rPr lang="es-CL" sz="1000">
                          <a:effectLst/>
                        </a:rPr>
                        <a:t>15 Magpie Crescent, North York, ON M2L 2E6</a:t>
                      </a:r>
                    </a:p>
                  </a:txBody>
                  <a:tcPr marL="21030" marR="21030" marT="10515" marB="10515" anchor="ctr"/>
                </a:tc>
                <a:tc>
                  <a:txBody>
                    <a:bodyPr/>
                    <a:lstStyle/>
                    <a:p>
                      <a:pPr algn="r" fontAlgn="ctr"/>
                      <a:r>
                        <a:rPr lang="es-CL" sz="1000">
                          <a:effectLst/>
                        </a:rPr>
                        <a:t>43.755780</a:t>
                      </a:r>
                    </a:p>
                  </a:txBody>
                  <a:tcPr marL="21030" marR="21030" marT="10515" marB="10515" anchor="ctr"/>
                </a:tc>
                <a:tc>
                  <a:txBody>
                    <a:bodyPr/>
                    <a:lstStyle/>
                    <a:p>
                      <a:pPr algn="r" fontAlgn="ctr"/>
                      <a:r>
                        <a:rPr lang="es-CL" sz="1000">
                          <a:effectLst/>
                        </a:rPr>
                        <a:t>-79.365059</a:t>
                      </a:r>
                    </a:p>
                  </a:txBody>
                  <a:tcPr marL="21030" marR="21030" marT="10515" marB="10515" anchor="ctr"/>
                </a:tc>
                <a:tc>
                  <a:txBody>
                    <a:bodyPr/>
                    <a:lstStyle/>
                    <a:p>
                      <a:pPr algn="r" fontAlgn="ctr"/>
                      <a:r>
                        <a:rPr lang="es-CL" sz="1000">
                          <a:effectLst/>
                        </a:rPr>
                        <a:t>-5.294505e+06</a:t>
                      </a:r>
                    </a:p>
                  </a:txBody>
                  <a:tcPr marL="21030" marR="21030" marT="10515" marB="10515" anchor="ctr"/>
                </a:tc>
                <a:tc>
                  <a:txBody>
                    <a:bodyPr/>
                    <a:lstStyle/>
                    <a:p>
                      <a:pPr algn="r" fontAlgn="ctr"/>
                      <a:r>
                        <a:rPr lang="es-CL" sz="1000">
                          <a:effectLst/>
                        </a:rPr>
                        <a:t>1.050357e+07</a:t>
                      </a:r>
                    </a:p>
                  </a:txBody>
                  <a:tcPr marL="21030" marR="21030" marT="10515" marB="10515" anchor="ctr"/>
                </a:tc>
                <a:tc>
                  <a:txBody>
                    <a:bodyPr/>
                    <a:lstStyle/>
                    <a:p>
                      <a:pPr algn="r" fontAlgn="ctr"/>
                      <a:r>
                        <a:rPr lang="es-CL" sz="1000" dirty="0">
                          <a:effectLst/>
                        </a:rPr>
                        <a:t>540</a:t>
                      </a:r>
                    </a:p>
                  </a:txBody>
                  <a:tcPr marL="21030" marR="21030" marT="10515" marB="10515" anchor="ctr"/>
                </a:tc>
                <a:extLst>
                  <a:ext uri="{0D108BD9-81ED-4DB2-BD59-A6C34878D82A}">
                    <a16:rowId xmlns:a16="http://schemas.microsoft.com/office/drawing/2014/main" val="925501056"/>
                  </a:ext>
                </a:extLst>
              </a:tr>
            </a:tbl>
          </a:graphicData>
        </a:graphic>
      </p:graphicFrame>
      <p:pic>
        <p:nvPicPr>
          <p:cNvPr id="6" name="Imagen 5">
            <a:extLst>
              <a:ext uri="{FF2B5EF4-FFF2-40B4-BE49-F238E27FC236}">
                <a16:creationId xmlns:a16="http://schemas.microsoft.com/office/drawing/2014/main" id="{501C569C-7823-9047-A920-4B85B5B6FCE5}"/>
              </a:ext>
            </a:extLst>
          </p:cNvPr>
          <p:cNvPicPr>
            <a:picLocks noChangeAspect="1"/>
          </p:cNvPicPr>
          <p:nvPr/>
        </p:nvPicPr>
        <p:blipFill>
          <a:blip r:embed="rId2"/>
          <a:stretch>
            <a:fillRect/>
          </a:stretch>
        </p:blipFill>
        <p:spPr>
          <a:xfrm>
            <a:off x="3378200" y="4672037"/>
            <a:ext cx="5435600" cy="1860836"/>
          </a:xfrm>
          <a:prstGeom prst="rect">
            <a:avLst/>
          </a:prstGeom>
        </p:spPr>
      </p:pic>
    </p:spTree>
    <p:extLst>
      <p:ext uri="{BB962C8B-B14F-4D97-AF65-F5344CB8AC3E}">
        <p14:creationId xmlns:p14="http://schemas.microsoft.com/office/powerpoint/2010/main" val="723226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812C54-7AEF-4ABB-826E-221F51CB0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BA71EA-A0E6-4A48-8468-F0BC793B7C8A}"/>
              </a:ext>
            </a:extLst>
          </p:cNvPr>
          <p:cNvSpPr>
            <a:spLocks noGrp="1"/>
          </p:cNvSpPr>
          <p:nvPr>
            <p:ph type="title"/>
          </p:nvPr>
        </p:nvSpPr>
        <p:spPr>
          <a:xfrm>
            <a:off x="3363864" y="685800"/>
            <a:ext cx="7705164" cy="1485900"/>
          </a:xfrm>
        </p:spPr>
        <p:txBody>
          <a:bodyPr>
            <a:normAutofit/>
          </a:bodyPr>
          <a:lstStyle/>
          <a:p>
            <a:r>
              <a:rPr lang="es-CL" dirty="0"/>
              <a:t>METHODOLOGY</a:t>
            </a:r>
          </a:p>
        </p:txBody>
      </p:sp>
      <p:sp>
        <p:nvSpPr>
          <p:cNvPr id="10" name="Rectangle 9">
            <a:extLst>
              <a:ext uri="{FF2B5EF4-FFF2-40B4-BE49-F238E27FC236}">
                <a16:creationId xmlns:a16="http://schemas.microsoft.com/office/drawing/2014/main" id="{891F40E4-8A76-44CF-91EC-907367352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04441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2171013-D973-4187-9CF2-EE098EEF8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81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0F9330BE-B24C-B74F-AAB5-09A0BCE88397}"/>
              </a:ext>
            </a:extLst>
          </p:cNvPr>
          <p:cNvSpPr>
            <a:spLocks noGrp="1"/>
          </p:cNvSpPr>
          <p:nvPr>
            <p:ph idx="1"/>
          </p:nvPr>
        </p:nvSpPr>
        <p:spPr>
          <a:xfrm>
            <a:off x="3363864" y="2286000"/>
            <a:ext cx="7705164" cy="3581400"/>
          </a:xfrm>
        </p:spPr>
        <p:txBody>
          <a:bodyPr>
            <a:normAutofit/>
          </a:bodyPr>
          <a:lstStyle/>
          <a:p>
            <a:r>
              <a:rPr lang="es-CL" sz="1300"/>
              <a:t>In this project we will direct our efforts on detecting areas of North York that have low store density. We will limit our analysis to area ~6km around city center.</a:t>
            </a:r>
          </a:p>
          <a:p>
            <a:r>
              <a:rPr lang="es-CL" sz="1300"/>
              <a:t>In first step we have collected the required </a:t>
            </a:r>
            <a:r>
              <a:rPr lang="es-CL" sz="1300" b="1"/>
              <a:t>data: location and type (category) of every store within 6km from North York center</a:t>
            </a:r>
            <a:r>
              <a:rPr lang="es-CL" sz="1300"/>
              <a:t>. We have also </a:t>
            </a:r>
            <a:r>
              <a:rPr lang="es-CL" sz="1300" b="1"/>
              <a:t>identified different stores</a:t>
            </a:r>
            <a:r>
              <a:rPr lang="es-CL" sz="1300"/>
              <a:t> (according to Foursquare categorization).</a:t>
            </a:r>
          </a:p>
          <a:p>
            <a:r>
              <a:rPr lang="es-CL" sz="1300"/>
              <a:t>Second step in our analysis will be calculation and exploration of '</a:t>
            </a:r>
            <a:r>
              <a:rPr lang="es-CL" sz="1300" b="1"/>
              <a:t>store density</a:t>
            </a:r>
            <a:r>
              <a:rPr lang="es-CL" sz="1300"/>
              <a:t>' across different areas of Toronto - we will use </a:t>
            </a:r>
            <a:r>
              <a:rPr lang="es-CL" sz="1300" b="1"/>
              <a:t>heatmaps</a:t>
            </a:r>
            <a:r>
              <a:rPr lang="es-CL" sz="1300"/>
              <a:t> to identify a few promising areas close to center with low number of store in general and focus our attention on those areas.</a:t>
            </a:r>
          </a:p>
          <a:p>
            <a:r>
              <a:rPr lang="es-CL" sz="1300"/>
              <a:t>In third and final step we will focus on most promising areas and within those create </a:t>
            </a:r>
            <a:r>
              <a:rPr lang="es-CL" sz="1300" b="1"/>
              <a:t>clusters of locations that meet some basic requirements</a:t>
            </a:r>
            <a:r>
              <a:rPr lang="es-CL" sz="1300"/>
              <a:t> established in discussion with stakeholders: we will take into consideration locations with </a:t>
            </a:r>
            <a:r>
              <a:rPr lang="es-CL" sz="1300" b="1"/>
              <a:t>no more than two store in radius of 500 meters</a:t>
            </a:r>
            <a:r>
              <a:rPr lang="es-CL" sz="1300"/>
              <a:t>. We will present map of all such locations but also create clusters (using </a:t>
            </a:r>
            <a:r>
              <a:rPr lang="es-CL" sz="1300" b="1"/>
              <a:t>k-means clustering</a:t>
            </a:r>
            <a:r>
              <a:rPr lang="es-CL" sz="1300"/>
              <a:t>) of those locations to identify general zones / neighborhoods / addresses which should be a starting point for final 'street level' exploration and search for optimal venue location by stakeholders.</a:t>
            </a:r>
          </a:p>
          <a:p>
            <a:endParaRPr lang="es-CL" sz="1300"/>
          </a:p>
        </p:txBody>
      </p:sp>
    </p:spTree>
    <p:extLst>
      <p:ext uri="{BB962C8B-B14F-4D97-AF65-F5344CB8AC3E}">
        <p14:creationId xmlns:p14="http://schemas.microsoft.com/office/powerpoint/2010/main" val="2959241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99B62E-99B0-5742-8EAB-CE608ABF113D}"/>
              </a:ext>
            </a:extLst>
          </p:cNvPr>
          <p:cNvSpPr>
            <a:spLocks noGrp="1"/>
          </p:cNvSpPr>
          <p:nvPr>
            <p:ph type="title"/>
          </p:nvPr>
        </p:nvSpPr>
        <p:spPr>
          <a:xfrm>
            <a:off x="1371600" y="685800"/>
            <a:ext cx="3282695" cy="1485900"/>
          </a:xfrm>
        </p:spPr>
        <p:txBody>
          <a:bodyPr vert="horz" lIns="91440" tIns="45720" rIns="91440" bIns="45720" rtlCol="0" anchor="t">
            <a:normAutofit/>
          </a:bodyPr>
          <a:lstStyle/>
          <a:p>
            <a:r>
              <a:rPr lang="en-US"/>
              <a:t>ANALYSIS</a:t>
            </a:r>
          </a:p>
        </p:txBody>
      </p:sp>
      <p:sp>
        <p:nvSpPr>
          <p:cNvPr id="5" name="CuadroTexto 4">
            <a:extLst>
              <a:ext uri="{FF2B5EF4-FFF2-40B4-BE49-F238E27FC236}">
                <a16:creationId xmlns:a16="http://schemas.microsoft.com/office/drawing/2014/main" id="{E75142C6-763B-7C46-8765-B2B8EBFB99AC}"/>
              </a:ext>
            </a:extLst>
          </p:cNvPr>
          <p:cNvSpPr txBox="1"/>
          <p:nvPr/>
        </p:nvSpPr>
        <p:spPr>
          <a:xfrm>
            <a:off x="1371600" y="2286000"/>
            <a:ext cx="3282694" cy="3581400"/>
          </a:xfrm>
          <a:prstGeom prst="rect">
            <a:avLst/>
          </a:prstGeom>
        </p:spPr>
        <p:txBody>
          <a:bodyPr vert="horz" lIns="91440" tIns="45720" rIns="91440" bIns="45720" rtlCol="0">
            <a:normAutofit/>
          </a:bodyPr>
          <a:lstStyle/>
          <a:p>
            <a:pPr marL="384048" indent="-384048" defTabSz="914400">
              <a:lnSpc>
                <a:spcPct val="94000"/>
              </a:lnSpc>
              <a:spcAft>
                <a:spcPts val="200"/>
              </a:spcAft>
              <a:buFont typeface="Franklin Gothic Book" panose="020B0503020102020204" pitchFamily="34" charset="0"/>
            </a:pPr>
            <a:r>
              <a:rPr lang="en-US" dirty="0">
                <a:solidFill>
                  <a:schemeClr val="tx2"/>
                </a:solidFill>
              </a:rPr>
              <a:t>Reorganize the categories, for then, realized k-means studio</a:t>
            </a:r>
          </a:p>
        </p:txBody>
      </p:sp>
      <p:graphicFrame>
        <p:nvGraphicFramePr>
          <p:cNvPr id="4" name="Marcador de contenido 3">
            <a:extLst>
              <a:ext uri="{FF2B5EF4-FFF2-40B4-BE49-F238E27FC236}">
                <a16:creationId xmlns:a16="http://schemas.microsoft.com/office/drawing/2014/main" id="{B2D1DF33-6FC3-4247-BF1F-1535E9912A7E}"/>
              </a:ext>
            </a:extLst>
          </p:cNvPr>
          <p:cNvGraphicFramePr>
            <a:graphicFrameLocks noGrp="1"/>
          </p:cNvGraphicFramePr>
          <p:nvPr>
            <p:ph idx="1"/>
            <p:extLst>
              <p:ext uri="{D42A27DB-BD31-4B8C-83A1-F6EECF244321}">
                <p14:modId xmlns:p14="http://schemas.microsoft.com/office/powerpoint/2010/main" val="3085703714"/>
              </p:ext>
            </p:extLst>
          </p:nvPr>
        </p:nvGraphicFramePr>
        <p:xfrm>
          <a:off x="5031467" y="2168296"/>
          <a:ext cx="6517067" cy="2201369"/>
        </p:xfrm>
        <a:graphic>
          <a:graphicData uri="http://schemas.openxmlformats.org/drawingml/2006/table">
            <a:tbl>
              <a:tblPr firstRow="1">
                <a:tableStyleId>{9DCAF9ED-07DC-4A11-8D7F-57B35C25682E}</a:tableStyleId>
              </a:tblPr>
              <a:tblGrid>
                <a:gridCol w="395630">
                  <a:extLst>
                    <a:ext uri="{9D8B030D-6E8A-4147-A177-3AD203B41FA5}">
                      <a16:colId xmlns:a16="http://schemas.microsoft.com/office/drawing/2014/main" val="1847410175"/>
                    </a:ext>
                  </a:extLst>
                </a:gridCol>
                <a:gridCol w="900802">
                  <a:extLst>
                    <a:ext uri="{9D8B030D-6E8A-4147-A177-3AD203B41FA5}">
                      <a16:colId xmlns:a16="http://schemas.microsoft.com/office/drawing/2014/main" val="1320818358"/>
                    </a:ext>
                  </a:extLst>
                </a:gridCol>
                <a:gridCol w="2184844">
                  <a:extLst>
                    <a:ext uri="{9D8B030D-6E8A-4147-A177-3AD203B41FA5}">
                      <a16:colId xmlns:a16="http://schemas.microsoft.com/office/drawing/2014/main" val="379844254"/>
                    </a:ext>
                  </a:extLst>
                </a:gridCol>
                <a:gridCol w="1095883">
                  <a:extLst>
                    <a:ext uri="{9D8B030D-6E8A-4147-A177-3AD203B41FA5}">
                      <a16:colId xmlns:a16="http://schemas.microsoft.com/office/drawing/2014/main" val="4224831031"/>
                    </a:ext>
                  </a:extLst>
                </a:gridCol>
                <a:gridCol w="944477">
                  <a:extLst>
                    <a:ext uri="{9D8B030D-6E8A-4147-A177-3AD203B41FA5}">
                      <a16:colId xmlns:a16="http://schemas.microsoft.com/office/drawing/2014/main" val="3011351863"/>
                    </a:ext>
                  </a:extLst>
                </a:gridCol>
                <a:gridCol w="995431">
                  <a:extLst>
                    <a:ext uri="{9D8B030D-6E8A-4147-A177-3AD203B41FA5}">
                      <a16:colId xmlns:a16="http://schemas.microsoft.com/office/drawing/2014/main" val="1394818853"/>
                    </a:ext>
                  </a:extLst>
                </a:gridCol>
              </a:tblGrid>
              <a:tr h="276051">
                <a:tc>
                  <a:txBody>
                    <a:bodyPr/>
                    <a:lstStyle/>
                    <a:p>
                      <a:pPr algn="r" fontAlgn="ctr"/>
                      <a:endParaRPr lang="es-CL" sz="1200" b="1">
                        <a:effectLst/>
                      </a:endParaRPr>
                    </a:p>
                  </a:txBody>
                  <a:tcPr marL="60821" marR="60821" marT="30411" marB="30411" anchor="ctr"/>
                </a:tc>
                <a:tc>
                  <a:txBody>
                    <a:bodyPr/>
                    <a:lstStyle/>
                    <a:p>
                      <a:pPr algn="r" fontAlgn="ctr"/>
                      <a:endParaRPr lang="es-CL" sz="1200" b="1" dirty="0">
                        <a:effectLst/>
                      </a:endParaRPr>
                    </a:p>
                  </a:txBody>
                  <a:tcPr marL="60821" marR="60821" marT="30411" marB="30411" anchor="ctr"/>
                </a:tc>
                <a:tc>
                  <a:txBody>
                    <a:bodyPr/>
                    <a:lstStyle/>
                    <a:p>
                      <a:pPr algn="r" fontAlgn="ctr"/>
                      <a:r>
                        <a:rPr lang="es-CL" sz="1200" dirty="0">
                          <a:effectLst/>
                        </a:rPr>
                        <a:t>name</a:t>
                      </a:r>
                      <a:endParaRPr lang="es-CL" sz="1200" b="1" dirty="0">
                        <a:effectLst/>
                      </a:endParaRPr>
                    </a:p>
                  </a:txBody>
                  <a:tcPr marL="60821" marR="60821" marT="30411" marB="30411" anchor="ctr"/>
                </a:tc>
                <a:tc>
                  <a:txBody>
                    <a:bodyPr/>
                    <a:lstStyle/>
                    <a:p>
                      <a:pPr algn="r" fontAlgn="ctr"/>
                      <a:r>
                        <a:rPr lang="es-CL" sz="1200" dirty="0">
                          <a:effectLst/>
                        </a:rPr>
                        <a:t>id</a:t>
                      </a:r>
                      <a:endParaRPr lang="es-CL" sz="1200" b="1" dirty="0">
                        <a:effectLst/>
                      </a:endParaRPr>
                    </a:p>
                  </a:txBody>
                  <a:tcPr marL="60821" marR="60821" marT="30411" marB="30411" anchor="ctr"/>
                </a:tc>
                <a:tc>
                  <a:txBody>
                    <a:bodyPr/>
                    <a:lstStyle/>
                    <a:p>
                      <a:pPr algn="r" fontAlgn="ctr"/>
                      <a:r>
                        <a:rPr lang="es-CL" sz="1200" dirty="0">
                          <a:effectLst/>
                        </a:rPr>
                        <a:t>categories</a:t>
                      </a:r>
                      <a:endParaRPr lang="es-CL" sz="1200" b="1" dirty="0">
                        <a:effectLst/>
                      </a:endParaRPr>
                    </a:p>
                  </a:txBody>
                  <a:tcPr marL="60821" marR="60821" marT="30411" marB="30411" anchor="ctr"/>
                </a:tc>
                <a:tc>
                  <a:txBody>
                    <a:bodyPr/>
                    <a:lstStyle/>
                    <a:p>
                      <a:pPr algn="r" fontAlgn="ctr"/>
                      <a:r>
                        <a:rPr lang="es-CL" sz="1200" dirty="0">
                          <a:effectLst/>
                        </a:rPr>
                        <a:t>lat</a:t>
                      </a:r>
                      <a:endParaRPr lang="es-CL" sz="1200" b="1" dirty="0">
                        <a:effectLst/>
                      </a:endParaRPr>
                    </a:p>
                  </a:txBody>
                  <a:tcPr marL="60821" marR="60821" marT="30411" marB="30411" anchor="ctr"/>
                </a:tc>
                <a:extLst>
                  <a:ext uri="{0D108BD9-81ED-4DB2-BD59-A6C34878D82A}">
                    <a16:rowId xmlns:a16="http://schemas.microsoft.com/office/drawing/2014/main" val="3321191527"/>
                  </a:ext>
                </a:extLst>
              </a:tr>
              <a:tr h="276051">
                <a:tc>
                  <a:txBody>
                    <a:bodyPr/>
                    <a:lstStyle/>
                    <a:p>
                      <a:pPr algn="r" fontAlgn="ctr"/>
                      <a:r>
                        <a:rPr lang="es-CL" sz="1200">
                          <a:effectLst/>
                        </a:rPr>
                        <a:t>4</a:t>
                      </a:r>
                      <a:endParaRPr lang="es-CL" sz="1200" b="1">
                        <a:effectLst/>
                      </a:endParaRPr>
                    </a:p>
                  </a:txBody>
                  <a:tcPr marL="60821" marR="60821" marT="30411" marB="30411" anchor="ctr"/>
                </a:tc>
                <a:tc>
                  <a:txBody>
                    <a:bodyPr/>
                    <a:lstStyle/>
                    <a:p>
                      <a:pPr algn="r" fontAlgn="ctr"/>
                      <a:r>
                        <a:rPr lang="es-CL" sz="1200">
                          <a:effectLst/>
                        </a:rPr>
                        <a:t>Loblaws</a:t>
                      </a:r>
                    </a:p>
                  </a:txBody>
                  <a:tcPr marL="60821" marR="60821" marT="30411" marB="30411" anchor="ctr"/>
                </a:tc>
                <a:tc>
                  <a:txBody>
                    <a:bodyPr/>
                    <a:lstStyle/>
                    <a:p>
                      <a:pPr algn="r" fontAlgn="ctr"/>
                      <a:r>
                        <a:rPr lang="es-CL" sz="1200">
                          <a:effectLst/>
                        </a:rPr>
                        <a:t>4ae257cff964a520758d21e3</a:t>
                      </a:r>
                    </a:p>
                  </a:txBody>
                  <a:tcPr marL="60821" marR="60821" marT="30411" marB="30411" anchor="ctr"/>
                </a:tc>
                <a:tc>
                  <a:txBody>
                    <a:bodyPr/>
                    <a:lstStyle/>
                    <a:p>
                      <a:pPr algn="r" fontAlgn="ctr"/>
                      <a:r>
                        <a:rPr lang="es-CL" sz="1200">
                          <a:effectLst/>
                        </a:rPr>
                        <a:t>Grocery Store</a:t>
                      </a:r>
                    </a:p>
                  </a:txBody>
                  <a:tcPr marL="60821" marR="60821" marT="30411" marB="30411" anchor="ctr"/>
                </a:tc>
                <a:tc>
                  <a:txBody>
                    <a:bodyPr/>
                    <a:lstStyle/>
                    <a:p>
                      <a:pPr algn="r" fontAlgn="ctr"/>
                      <a:r>
                        <a:rPr lang="es-CL" sz="1200">
                          <a:effectLst/>
                        </a:rPr>
                        <a:t>43.768722</a:t>
                      </a:r>
                    </a:p>
                  </a:txBody>
                  <a:tcPr marL="60821" marR="60821" marT="30411" marB="30411" anchor="ctr"/>
                </a:tc>
                <a:tc>
                  <a:txBody>
                    <a:bodyPr/>
                    <a:lstStyle/>
                    <a:p>
                      <a:pPr algn="r" fontAlgn="ctr"/>
                      <a:r>
                        <a:rPr lang="es-CL" sz="1200">
                          <a:effectLst/>
                        </a:rPr>
                        <a:t>-79.412101</a:t>
                      </a:r>
                    </a:p>
                  </a:txBody>
                  <a:tcPr marL="60821" marR="60821" marT="30411" marB="30411" anchor="ctr"/>
                </a:tc>
                <a:extLst>
                  <a:ext uri="{0D108BD9-81ED-4DB2-BD59-A6C34878D82A}">
                    <a16:rowId xmlns:a16="http://schemas.microsoft.com/office/drawing/2014/main" val="2014530089"/>
                  </a:ext>
                </a:extLst>
              </a:tr>
              <a:tr h="276051">
                <a:tc>
                  <a:txBody>
                    <a:bodyPr/>
                    <a:lstStyle/>
                    <a:p>
                      <a:pPr algn="r" fontAlgn="ctr"/>
                      <a:r>
                        <a:rPr lang="es-CL" sz="1200">
                          <a:effectLst/>
                        </a:rPr>
                        <a:t>6</a:t>
                      </a:r>
                      <a:endParaRPr lang="es-CL" sz="1200" b="1">
                        <a:effectLst/>
                      </a:endParaRPr>
                    </a:p>
                  </a:txBody>
                  <a:tcPr marL="60821" marR="60821" marT="30411" marB="30411" anchor="ctr"/>
                </a:tc>
                <a:tc>
                  <a:txBody>
                    <a:bodyPr/>
                    <a:lstStyle/>
                    <a:p>
                      <a:pPr algn="r" fontAlgn="ctr"/>
                      <a:r>
                        <a:rPr lang="es-CL" sz="1200">
                          <a:effectLst/>
                        </a:rPr>
                        <a:t>Starbucks</a:t>
                      </a:r>
                    </a:p>
                  </a:txBody>
                  <a:tcPr marL="60821" marR="60821" marT="30411" marB="30411" anchor="ctr"/>
                </a:tc>
                <a:tc>
                  <a:txBody>
                    <a:bodyPr/>
                    <a:lstStyle/>
                    <a:p>
                      <a:pPr algn="r" fontAlgn="ctr"/>
                      <a:r>
                        <a:rPr lang="es-CL" sz="1200">
                          <a:effectLst/>
                        </a:rPr>
                        <a:t>4aedfeadf964a52005d121e3</a:t>
                      </a:r>
                    </a:p>
                  </a:txBody>
                  <a:tcPr marL="60821" marR="60821" marT="30411" marB="30411" anchor="ctr"/>
                </a:tc>
                <a:tc>
                  <a:txBody>
                    <a:bodyPr/>
                    <a:lstStyle/>
                    <a:p>
                      <a:pPr algn="r" fontAlgn="ctr"/>
                      <a:r>
                        <a:rPr lang="es-CL" sz="1200">
                          <a:effectLst/>
                        </a:rPr>
                        <a:t>Coffee Shop</a:t>
                      </a:r>
                    </a:p>
                  </a:txBody>
                  <a:tcPr marL="60821" marR="60821" marT="30411" marB="30411" anchor="ctr"/>
                </a:tc>
                <a:tc>
                  <a:txBody>
                    <a:bodyPr/>
                    <a:lstStyle/>
                    <a:p>
                      <a:pPr algn="r" fontAlgn="ctr"/>
                      <a:r>
                        <a:rPr lang="es-CL" sz="1200">
                          <a:effectLst/>
                        </a:rPr>
                        <a:t>43.768353</a:t>
                      </a:r>
                    </a:p>
                  </a:txBody>
                  <a:tcPr marL="60821" marR="60821" marT="30411" marB="30411" anchor="ctr"/>
                </a:tc>
                <a:tc>
                  <a:txBody>
                    <a:bodyPr/>
                    <a:lstStyle/>
                    <a:p>
                      <a:pPr algn="r" fontAlgn="ctr"/>
                      <a:r>
                        <a:rPr lang="es-CL" sz="1200">
                          <a:effectLst/>
                        </a:rPr>
                        <a:t>-79.413046</a:t>
                      </a:r>
                    </a:p>
                  </a:txBody>
                  <a:tcPr marL="60821" marR="60821" marT="30411" marB="30411" anchor="ctr"/>
                </a:tc>
                <a:extLst>
                  <a:ext uri="{0D108BD9-81ED-4DB2-BD59-A6C34878D82A}">
                    <a16:rowId xmlns:a16="http://schemas.microsoft.com/office/drawing/2014/main" val="2111417393"/>
                  </a:ext>
                </a:extLst>
              </a:tr>
              <a:tr h="457739">
                <a:tc>
                  <a:txBody>
                    <a:bodyPr/>
                    <a:lstStyle/>
                    <a:p>
                      <a:pPr algn="r" fontAlgn="ctr"/>
                      <a:r>
                        <a:rPr lang="es-CL" sz="1200">
                          <a:effectLst/>
                        </a:rPr>
                        <a:t>8</a:t>
                      </a:r>
                      <a:endParaRPr lang="es-CL" sz="1200" b="1">
                        <a:effectLst/>
                      </a:endParaRPr>
                    </a:p>
                  </a:txBody>
                  <a:tcPr marL="60821" marR="60821" marT="30411" marB="30411" anchor="ctr"/>
                </a:tc>
                <a:tc>
                  <a:txBody>
                    <a:bodyPr/>
                    <a:lstStyle/>
                    <a:p>
                      <a:pPr algn="r" fontAlgn="ctr"/>
                      <a:r>
                        <a:rPr lang="es-CL" sz="1200">
                          <a:effectLst/>
                        </a:rPr>
                        <a:t>The Alley</a:t>
                      </a:r>
                    </a:p>
                  </a:txBody>
                  <a:tcPr marL="60821" marR="60821" marT="30411" marB="30411" anchor="ctr"/>
                </a:tc>
                <a:tc>
                  <a:txBody>
                    <a:bodyPr/>
                    <a:lstStyle/>
                    <a:p>
                      <a:pPr algn="r" fontAlgn="ctr"/>
                      <a:r>
                        <a:rPr lang="es-CL" sz="1200">
                          <a:effectLst/>
                        </a:rPr>
                        <a:t>5ac6b2e2efa82a057cbd0c49</a:t>
                      </a:r>
                    </a:p>
                  </a:txBody>
                  <a:tcPr marL="60821" marR="60821" marT="30411" marB="30411" anchor="ctr"/>
                </a:tc>
                <a:tc>
                  <a:txBody>
                    <a:bodyPr/>
                    <a:lstStyle/>
                    <a:p>
                      <a:pPr algn="r" fontAlgn="ctr"/>
                      <a:r>
                        <a:rPr lang="es-CL" sz="1200">
                          <a:effectLst/>
                        </a:rPr>
                        <a:t>Bubble Tea Shop</a:t>
                      </a:r>
                    </a:p>
                  </a:txBody>
                  <a:tcPr marL="60821" marR="60821" marT="30411" marB="30411" anchor="ctr"/>
                </a:tc>
                <a:tc>
                  <a:txBody>
                    <a:bodyPr/>
                    <a:lstStyle/>
                    <a:p>
                      <a:pPr algn="r" fontAlgn="ctr"/>
                      <a:r>
                        <a:rPr lang="es-CL" sz="1200">
                          <a:effectLst/>
                        </a:rPr>
                        <a:t>43.776359</a:t>
                      </a:r>
                    </a:p>
                  </a:txBody>
                  <a:tcPr marL="60821" marR="60821" marT="30411" marB="30411" anchor="ctr"/>
                </a:tc>
                <a:tc>
                  <a:txBody>
                    <a:bodyPr/>
                    <a:lstStyle/>
                    <a:p>
                      <a:pPr algn="r" fontAlgn="ctr"/>
                      <a:r>
                        <a:rPr lang="es-CL" sz="1200">
                          <a:effectLst/>
                        </a:rPr>
                        <a:t>-79.414384</a:t>
                      </a:r>
                    </a:p>
                  </a:txBody>
                  <a:tcPr marL="60821" marR="60821" marT="30411" marB="30411" anchor="ctr"/>
                </a:tc>
                <a:extLst>
                  <a:ext uri="{0D108BD9-81ED-4DB2-BD59-A6C34878D82A}">
                    <a16:rowId xmlns:a16="http://schemas.microsoft.com/office/drawing/2014/main" val="2529449384"/>
                  </a:ext>
                </a:extLst>
              </a:tr>
              <a:tr h="639426">
                <a:tc>
                  <a:txBody>
                    <a:bodyPr/>
                    <a:lstStyle/>
                    <a:p>
                      <a:pPr algn="r" fontAlgn="ctr"/>
                      <a:r>
                        <a:rPr lang="es-CL" sz="1200">
                          <a:effectLst/>
                        </a:rPr>
                        <a:t>12</a:t>
                      </a:r>
                      <a:endParaRPr lang="es-CL" sz="1200" b="1">
                        <a:effectLst/>
                      </a:endParaRPr>
                    </a:p>
                  </a:txBody>
                  <a:tcPr marL="60821" marR="60821" marT="30411" marB="30411" anchor="ctr"/>
                </a:tc>
                <a:tc>
                  <a:txBody>
                    <a:bodyPr/>
                    <a:lstStyle/>
                    <a:p>
                      <a:pPr algn="r" fontAlgn="ctr"/>
                      <a:r>
                        <a:rPr lang="es-CL" sz="1200">
                          <a:effectLst/>
                        </a:rPr>
                        <a:t>Mel Lastman Square</a:t>
                      </a:r>
                    </a:p>
                  </a:txBody>
                  <a:tcPr marL="60821" marR="60821" marT="30411" marB="30411" anchor="ctr"/>
                </a:tc>
                <a:tc>
                  <a:txBody>
                    <a:bodyPr/>
                    <a:lstStyle/>
                    <a:p>
                      <a:pPr algn="ctr" fontAlgn="ctr"/>
                      <a:r>
                        <a:rPr lang="es-CL" sz="1200" dirty="0">
                          <a:effectLst/>
                        </a:rPr>
                        <a:t>4bc876028b7c9c74162038cf</a:t>
                      </a:r>
                    </a:p>
                  </a:txBody>
                  <a:tcPr marL="60821" marR="60821" marT="30411" marB="30411" anchor="ctr"/>
                </a:tc>
                <a:tc>
                  <a:txBody>
                    <a:bodyPr/>
                    <a:lstStyle/>
                    <a:p>
                      <a:pPr algn="r" fontAlgn="ctr"/>
                      <a:r>
                        <a:rPr lang="es-CL" sz="1200">
                          <a:effectLst/>
                        </a:rPr>
                        <a:t>Plaza</a:t>
                      </a:r>
                    </a:p>
                  </a:txBody>
                  <a:tcPr marL="60821" marR="60821" marT="30411" marB="30411" anchor="ctr"/>
                </a:tc>
                <a:tc>
                  <a:txBody>
                    <a:bodyPr/>
                    <a:lstStyle/>
                    <a:p>
                      <a:pPr algn="r" fontAlgn="ctr"/>
                      <a:r>
                        <a:rPr lang="es-CL" sz="1200">
                          <a:effectLst/>
                        </a:rPr>
                        <a:t>43.767701</a:t>
                      </a:r>
                    </a:p>
                  </a:txBody>
                  <a:tcPr marL="60821" marR="60821" marT="30411" marB="30411" anchor="ctr"/>
                </a:tc>
                <a:tc>
                  <a:txBody>
                    <a:bodyPr/>
                    <a:lstStyle/>
                    <a:p>
                      <a:pPr algn="r" fontAlgn="ctr"/>
                      <a:r>
                        <a:rPr lang="es-CL" sz="1200">
                          <a:effectLst/>
                        </a:rPr>
                        <a:t>-79.412975</a:t>
                      </a:r>
                    </a:p>
                  </a:txBody>
                  <a:tcPr marL="60821" marR="60821" marT="30411" marB="30411" anchor="ctr"/>
                </a:tc>
                <a:extLst>
                  <a:ext uri="{0D108BD9-81ED-4DB2-BD59-A6C34878D82A}">
                    <a16:rowId xmlns:a16="http://schemas.microsoft.com/office/drawing/2014/main" val="4017065061"/>
                  </a:ext>
                </a:extLst>
              </a:tr>
              <a:tr h="276051">
                <a:tc>
                  <a:txBody>
                    <a:bodyPr/>
                    <a:lstStyle/>
                    <a:p>
                      <a:pPr algn="r" fontAlgn="ctr"/>
                      <a:r>
                        <a:rPr lang="es-CL" sz="1200">
                          <a:effectLst/>
                        </a:rPr>
                        <a:t>13</a:t>
                      </a:r>
                      <a:endParaRPr lang="es-CL" sz="1200" b="1">
                        <a:effectLst/>
                      </a:endParaRPr>
                    </a:p>
                  </a:txBody>
                  <a:tcPr marL="60821" marR="60821" marT="30411" marB="30411" anchor="ctr"/>
                </a:tc>
                <a:tc>
                  <a:txBody>
                    <a:bodyPr/>
                    <a:lstStyle/>
                    <a:p>
                      <a:pPr algn="r" fontAlgn="ctr"/>
                      <a:r>
                        <a:rPr lang="es-CL" sz="1200">
                          <a:effectLst/>
                        </a:rPr>
                        <a:t>Metro</a:t>
                      </a:r>
                    </a:p>
                  </a:txBody>
                  <a:tcPr marL="60821" marR="60821" marT="30411" marB="30411" anchor="ctr"/>
                </a:tc>
                <a:tc>
                  <a:txBody>
                    <a:bodyPr/>
                    <a:lstStyle/>
                    <a:p>
                      <a:pPr algn="r" fontAlgn="ctr"/>
                      <a:r>
                        <a:rPr lang="es-CL" sz="1200">
                          <a:effectLst/>
                        </a:rPr>
                        <a:t>4af2473cf964a52014e721e3</a:t>
                      </a:r>
                    </a:p>
                  </a:txBody>
                  <a:tcPr marL="60821" marR="60821" marT="30411" marB="30411" anchor="ctr"/>
                </a:tc>
                <a:tc>
                  <a:txBody>
                    <a:bodyPr/>
                    <a:lstStyle/>
                    <a:p>
                      <a:pPr algn="r" fontAlgn="ctr"/>
                      <a:r>
                        <a:rPr lang="es-CL" sz="1200">
                          <a:effectLst/>
                        </a:rPr>
                        <a:t>Supermarket</a:t>
                      </a:r>
                    </a:p>
                  </a:txBody>
                  <a:tcPr marL="60821" marR="60821" marT="30411" marB="30411" anchor="ctr"/>
                </a:tc>
                <a:tc>
                  <a:txBody>
                    <a:bodyPr/>
                    <a:lstStyle/>
                    <a:p>
                      <a:pPr algn="r" fontAlgn="ctr"/>
                      <a:r>
                        <a:rPr lang="es-CL" sz="1200">
                          <a:effectLst/>
                        </a:rPr>
                        <a:t>43.774171</a:t>
                      </a:r>
                    </a:p>
                  </a:txBody>
                  <a:tcPr marL="60821" marR="60821" marT="30411" marB="30411" anchor="ctr"/>
                </a:tc>
                <a:tc>
                  <a:txBody>
                    <a:bodyPr/>
                    <a:lstStyle/>
                    <a:p>
                      <a:pPr algn="r" fontAlgn="ctr"/>
                      <a:r>
                        <a:rPr lang="es-CL" sz="1200" dirty="0">
                          <a:effectLst/>
                        </a:rPr>
                        <a:t>-79.413432</a:t>
                      </a:r>
                    </a:p>
                  </a:txBody>
                  <a:tcPr marL="60821" marR="60821" marT="30411" marB="30411" anchor="ctr"/>
                </a:tc>
                <a:extLst>
                  <a:ext uri="{0D108BD9-81ED-4DB2-BD59-A6C34878D82A}">
                    <a16:rowId xmlns:a16="http://schemas.microsoft.com/office/drawing/2014/main" val="1809733154"/>
                  </a:ext>
                </a:extLst>
              </a:tr>
            </a:tbl>
          </a:graphicData>
        </a:graphic>
      </p:graphicFrame>
    </p:spTree>
    <p:extLst>
      <p:ext uri="{BB962C8B-B14F-4D97-AF65-F5344CB8AC3E}">
        <p14:creationId xmlns:p14="http://schemas.microsoft.com/office/powerpoint/2010/main" val="1037132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3">
            <a:extLst>
              <a:ext uri="{FF2B5EF4-FFF2-40B4-BE49-F238E27FC236}">
                <a16:creationId xmlns:a16="http://schemas.microsoft.com/office/drawing/2014/main" id="{C773D87D-CF70-944A-BAAE-1D0C69A18EE7}"/>
              </a:ext>
            </a:extLst>
          </p:cNvPr>
          <p:cNvGraphicFramePr>
            <a:graphicFrameLocks noGrp="1"/>
          </p:cNvGraphicFramePr>
          <p:nvPr>
            <p:ph idx="1"/>
            <p:extLst>
              <p:ext uri="{D42A27DB-BD31-4B8C-83A1-F6EECF244321}">
                <p14:modId xmlns:p14="http://schemas.microsoft.com/office/powerpoint/2010/main" val="3922710432"/>
              </p:ext>
            </p:extLst>
          </p:nvPr>
        </p:nvGraphicFramePr>
        <p:xfrm>
          <a:off x="6809640" y="1570892"/>
          <a:ext cx="4821120" cy="3716216"/>
        </p:xfrm>
        <a:graphic>
          <a:graphicData uri="http://schemas.openxmlformats.org/drawingml/2006/table">
            <a:tbl>
              <a:tblPr firstRow="1">
                <a:tableStyleId>{9DCAF9ED-07DC-4A11-8D7F-57B35C25682E}</a:tableStyleId>
              </a:tblPr>
              <a:tblGrid>
                <a:gridCol w="482112">
                  <a:extLst>
                    <a:ext uri="{9D8B030D-6E8A-4147-A177-3AD203B41FA5}">
                      <a16:colId xmlns:a16="http://schemas.microsoft.com/office/drawing/2014/main" val="4286186767"/>
                    </a:ext>
                  </a:extLst>
                </a:gridCol>
                <a:gridCol w="482112">
                  <a:extLst>
                    <a:ext uri="{9D8B030D-6E8A-4147-A177-3AD203B41FA5}">
                      <a16:colId xmlns:a16="http://schemas.microsoft.com/office/drawing/2014/main" val="1246445363"/>
                    </a:ext>
                  </a:extLst>
                </a:gridCol>
                <a:gridCol w="482112">
                  <a:extLst>
                    <a:ext uri="{9D8B030D-6E8A-4147-A177-3AD203B41FA5}">
                      <a16:colId xmlns:a16="http://schemas.microsoft.com/office/drawing/2014/main" val="4116351225"/>
                    </a:ext>
                  </a:extLst>
                </a:gridCol>
                <a:gridCol w="482112">
                  <a:extLst>
                    <a:ext uri="{9D8B030D-6E8A-4147-A177-3AD203B41FA5}">
                      <a16:colId xmlns:a16="http://schemas.microsoft.com/office/drawing/2014/main" val="1758373014"/>
                    </a:ext>
                  </a:extLst>
                </a:gridCol>
                <a:gridCol w="482112">
                  <a:extLst>
                    <a:ext uri="{9D8B030D-6E8A-4147-A177-3AD203B41FA5}">
                      <a16:colId xmlns:a16="http://schemas.microsoft.com/office/drawing/2014/main" val="1668847303"/>
                    </a:ext>
                  </a:extLst>
                </a:gridCol>
                <a:gridCol w="482112">
                  <a:extLst>
                    <a:ext uri="{9D8B030D-6E8A-4147-A177-3AD203B41FA5}">
                      <a16:colId xmlns:a16="http://schemas.microsoft.com/office/drawing/2014/main" val="2872321738"/>
                    </a:ext>
                  </a:extLst>
                </a:gridCol>
                <a:gridCol w="482112">
                  <a:extLst>
                    <a:ext uri="{9D8B030D-6E8A-4147-A177-3AD203B41FA5}">
                      <a16:colId xmlns:a16="http://schemas.microsoft.com/office/drawing/2014/main" val="1421489361"/>
                    </a:ext>
                  </a:extLst>
                </a:gridCol>
                <a:gridCol w="482112">
                  <a:extLst>
                    <a:ext uri="{9D8B030D-6E8A-4147-A177-3AD203B41FA5}">
                      <a16:colId xmlns:a16="http://schemas.microsoft.com/office/drawing/2014/main" val="2420817235"/>
                    </a:ext>
                  </a:extLst>
                </a:gridCol>
                <a:gridCol w="482112">
                  <a:extLst>
                    <a:ext uri="{9D8B030D-6E8A-4147-A177-3AD203B41FA5}">
                      <a16:colId xmlns:a16="http://schemas.microsoft.com/office/drawing/2014/main" val="1585694859"/>
                    </a:ext>
                  </a:extLst>
                </a:gridCol>
                <a:gridCol w="482112">
                  <a:extLst>
                    <a:ext uri="{9D8B030D-6E8A-4147-A177-3AD203B41FA5}">
                      <a16:colId xmlns:a16="http://schemas.microsoft.com/office/drawing/2014/main" val="2526877136"/>
                    </a:ext>
                  </a:extLst>
                </a:gridCol>
              </a:tblGrid>
              <a:tr h="459154">
                <a:tc>
                  <a:txBody>
                    <a:bodyPr/>
                    <a:lstStyle/>
                    <a:p>
                      <a:pPr algn="ctr" fontAlgn="ctr"/>
                      <a:endParaRPr lang="es-CL" sz="900" b="1" dirty="0">
                        <a:effectLst/>
                      </a:endParaRPr>
                    </a:p>
                  </a:txBody>
                  <a:tcPr marL="45915" marR="45915" marT="22958" marB="22958" anchor="ctr"/>
                </a:tc>
                <a:tc>
                  <a:txBody>
                    <a:bodyPr/>
                    <a:lstStyle/>
                    <a:p>
                      <a:pPr algn="ctr" fontAlgn="ctr"/>
                      <a:r>
                        <a:rPr lang="es-CL" sz="900">
                          <a:effectLst/>
                        </a:rPr>
                        <a:t>name</a:t>
                      </a:r>
                      <a:endParaRPr lang="es-CL" sz="900" b="1">
                        <a:effectLst/>
                      </a:endParaRPr>
                    </a:p>
                  </a:txBody>
                  <a:tcPr marL="45915" marR="45915" marT="22958" marB="22958" anchor="ctr"/>
                </a:tc>
                <a:tc>
                  <a:txBody>
                    <a:bodyPr/>
                    <a:lstStyle/>
                    <a:p>
                      <a:pPr algn="ctr" fontAlgn="ctr"/>
                      <a:r>
                        <a:rPr lang="es-CL" sz="900">
                          <a:effectLst/>
                        </a:rPr>
                        <a:t>id</a:t>
                      </a:r>
                      <a:endParaRPr lang="es-CL" sz="900" b="1">
                        <a:effectLst/>
                      </a:endParaRPr>
                    </a:p>
                  </a:txBody>
                  <a:tcPr marL="45915" marR="45915" marT="22958" marB="22958" anchor="ctr"/>
                </a:tc>
                <a:tc>
                  <a:txBody>
                    <a:bodyPr/>
                    <a:lstStyle/>
                    <a:p>
                      <a:pPr algn="ctr" fontAlgn="ctr"/>
                      <a:r>
                        <a:rPr lang="es-CL" sz="900">
                          <a:effectLst/>
                        </a:rPr>
                        <a:t>categories</a:t>
                      </a:r>
                      <a:endParaRPr lang="es-CL" sz="900" b="1">
                        <a:effectLst/>
                      </a:endParaRPr>
                    </a:p>
                  </a:txBody>
                  <a:tcPr marL="45915" marR="45915" marT="22958" marB="22958" anchor="ctr"/>
                </a:tc>
                <a:tc>
                  <a:txBody>
                    <a:bodyPr/>
                    <a:lstStyle/>
                    <a:p>
                      <a:pPr algn="ctr" fontAlgn="ctr"/>
                      <a:r>
                        <a:rPr lang="es-CL" sz="900">
                          <a:effectLst/>
                        </a:rPr>
                        <a:t>lat</a:t>
                      </a:r>
                      <a:endParaRPr lang="es-CL" sz="900" b="1">
                        <a:effectLst/>
                      </a:endParaRPr>
                    </a:p>
                  </a:txBody>
                  <a:tcPr marL="45915" marR="45915" marT="22958" marB="22958" anchor="ctr"/>
                </a:tc>
                <a:tc>
                  <a:txBody>
                    <a:bodyPr/>
                    <a:lstStyle/>
                    <a:p>
                      <a:pPr algn="ctr" fontAlgn="ctr"/>
                      <a:r>
                        <a:rPr lang="es-CL" sz="900">
                          <a:effectLst/>
                        </a:rPr>
                        <a:t>lng</a:t>
                      </a:r>
                      <a:endParaRPr lang="es-CL" sz="900" b="1">
                        <a:effectLst/>
                      </a:endParaRPr>
                    </a:p>
                  </a:txBody>
                  <a:tcPr marL="45915" marR="45915" marT="22958" marB="22958" anchor="ctr"/>
                </a:tc>
                <a:tc>
                  <a:txBody>
                    <a:bodyPr/>
                    <a:lstStyle/>
                    <a:p>
                      <a:pPr algn="ctr" fontAlgn="ctr"/>
                      <a:r>
                        <a:rPr lang="es-CL" sz="900">
                          <a:effectLst/>
                        </a:rPr>
                        <a:t>total likes</a:t>
                      </a:r>
                      <a:endParaRPr lang="es-CL" sz="900" b="1">
                        <a:effectLst/>
                      </a:endParaRPr>
                    </a:p>
                  </a:txBody>
                  <a:tcPr marL="45915" marR="45915" marT="22958" marB="22958" anchor="ctr"/>
                </a:tc>
                <a:tc>
                  <a:txBody>
                    <a:bodyPr/>
                    <a:lstStyle/>
                    <a:p>
                      <a:pPr algn="ctr" fontAlgn="ctr"/>
                      <a:r>
                        <a:rPr lang="es-CL" sz="900">
                          <a:effectLst/>
                        </a:rPr>
                        <a:t>total likes_cat</a:t>
                      </a:r>
                      <a:endParaRPr lang="es-CL" sz="900" b="1">
                        <a:effectLst/>
                      </a:endParaRPr>
                    </a:p>
                  </a:txBody>
                  <a:tcPr marL="45915" marR="45915" marT="22958" marB="22958" anchor="ctr"/>
                </a:tc>
                <a:tc>
                  <a:txBody>
                    <a:bodyPr/>
                    <a:lstStyle/>
                    <a:p>
                      <a:pPr algn="ctr" fontAlgn="ctr"/>
                      <a:r>
                        <a:rPr lang="es-CL" sz="900" dirty="0">
                          <a:effectLst/>
                        </a:rPr>
                        <a:t>categories_new</a:t>
                      </a:r>
                      <a:endParaRPr lang="es-CL" sz="900" b="1" dirty="0">
                        <a:effectLst/>
                      </a:endParaRPr>
                    </a:p>
                  </a:txBody>
                  <a:tcPr marL="45915" marR="45915" marT="22958" marB="22958" anchor="ctr"/>
                </a:tc>
                <a:tc>
                  <a:txBody>
                    <a:bodyPr/>
                    <a:lstStyle/>
                    <a:p>
                      <a:pPr algn="ctr" fontAlgn="ctr"/>
                      <a:r>
                        <a:rPr lang="es-CL" sz="900" dirty="0">
                          <a:effectLst/>
                        </a:rPr>
                        <a:t>label</a:t>
                      </a:r>
                      <a:endParaRPr lang="es-CL" sz="900" b="1" dirty="0">
                        <a:effectLst/>
                      </a:endParaRPr>
                    </a:p>
                  </a:txBody>
                  <a:tcPr marL="45915" marR="45915" marT="22958" marB="22958" anchor="ctr"/>
                </a:tc>
                <a:extLst>
                  <a:ext uri="{0D108BD9-81ED-4DB2-BD59-A6C34878D82A}">
                    <a16:rowId xmlns:a16="http://schemas.microsoft.com/office/drawing/2014/main" val="2385875531"/>
                  </a:ext>
                </a:extLst>
              </a:tr>
              <a:tr h="596900">
                <a:tc>
                  <a:txBody>
                    <a:bodyPr/>
                    <a:lstStyle/>
                    <a:p>
                      <a:pPr algn="ctr" fontAlgn="ctr"/>
                      <a:r>
                        <a:rPr lang="es-CL" sz="900">
                          <a:effectLst/>
                        </a:rPr>
                        <a:t>4</a:t>
                      </a:r>
                      <a:endParaRPr lang="es-CL" sz="900" b="1">
                        <a:effectLst/>
                      </a:endParaRPr>
                    </a:p>
                  </a:txBody>
                  <a:tcPr marL="45915" marR="45915" marT="22958" marB="22958" anchor="ctr"/>
                </a:tc>
                <a:tc>
                  <a:txBody>
                    <a:bodyPr/>
                    <a:lstStyle/>
                    <a:p>
                      <a:pPr algn="ctr" fontAlgn="ctr"/>
                      <a:r>
                        <a:rPr lang="es-CL" sz="900">
                          <a:effectLst/>
                        </a:rPr>
                        <a:t>Loblaws</a:t>
                      </a:r>
                    </a:p>
                  </a:txBody>
                  <a:tcPr marL="45915" marR="45915" marT="22958" marB="22958" anchor="ctr"/>
                </a:tc>
                <a:tc>
                  <a:txBody>
                    <a:bodyPr/>
                    <a:lstStyle/>
                    <a:p>
                      <a:pPr algn="ctr" fontAlgn="ctr"/>
                      <a:r>
                        <a:rPr lang="es-CL" sz="900">
                          <a:effectLst/>
                        </a:rPr>
                        <a:t>4ae257cff964a520758d21e3</a:t>
                      </a:r>
                    </a:p>
                  </a:txBody>
                  <a:tcPr marL="45915" marR="45915" marT="22958" marB="22958" anchor="ctr"/>
                </a:tc>
                <a:tc>
                  <a:txBody>
                    <a:bodyPr/>
                    <a:lstStyle/>
                    <a:p>
                      <a:pPr algn="ctr" fontAlgn="ctr"/>
                      <a:r>
                        <a:rPr lang="es-CL" sz="900">
                          <a:effectLst/>
                        </a:rPr>
                        <a:t>Grocery Store</a:t>
                      </a:r>
                    </a:p>
                  </a:txBody>
                  <a:tcPr marL="45915" marR="45915" marT="22958" marB="22958" anchor="ctr"/>
                </a:tc>
                <a:tc>
                  <a:txBody>
                    <a:bodyPr/>
                    <a:lstStyle/>
                    <a:p>
                      <a:pPr algn="ctr" fontAlgn="ctr"/>
                      <a:r>
                        <a:rPr lang="es-CL" sz="900">
                          <a:effectLst/>
                        </a:rPr>
                        <a:t>43.768722</a:t>
                      </a:r>
                    </a:p>
                  </a:txBody>
                  <a:tcPr marL="45915" marR="45915" marT="22958" marB="22958" anchor="ctr"/>
                </a:tc>
                <a:tc>
                  <a:txBody>
                    <a:bodyPr/>
                    <a:lstStyle/>
                    <a:p>
                      <a:pPr algn="ctr" fontAlgn="ctr"/>
                      <a:r>
                        <a:rPr lang="es-CL" sz="900">
                          <a:effectLst/>
                        </a:rPr>
                        <a:t>-79.412101</a:t>
                      </a:r>
                    </a:p>
                  </a:txBody>
                  <a:tcPr marL="45915" marR="45915" marT="22958" marB="22958" anchor="ctr"/>
                </a:tc>
                <a:tc>
                  <a:txBody>
                    <a:bodyPr/>
                    <a:lstStyle/>
                    <a:p>
                      <a:pPr algn="ctr" fontAlgn="ctr"/>
                      <a:r>
                        <a:rPr lang="es-CL" sz="900">
                          <a:effectLst/>
                        </a:rPr>
                        <a:t>90</a:t>
                      </a:r>
                    </a:p>
                  </a:txBody>
                  <a:tcPr marL="45915" marR="45915" marT="22958" marB="22958" anchor="ctr"/>
                </a:tc>
                <a:tc>
                  <a:txBody>
                    <a:bodyPr/>
                    <a:lstStyle/>
                    <a:p>
                      <a:pPr algn="ctr" fontAlgn="ctr"/>
                      <a:r>
                        <a:rPr lang="es-CL" sz="900">
                          <a:effectLst/>
                        </a:rPr>
                        <a:t>great</a:t>
                      </a:r>
                    </a:p>
                  </a:txBody>
                  <a:tcPr marL="45915" marR="45915" marT="22958" marB="22958" anchor="ctr"/>
                </a:tc>
                <a:tc>
                  <a:txBody>
                    <a:bodyPr/>
                    <a:lstStyle/>
                    <a:p>
                      <a:pPr algn="ctr" fontAlgn="ctr"/>
                      <a:r>
                        <a:rPr lang="es-CL" sz="900">
                          <a:effectLst/>
                        </a:rPr>
                        <a:t>Groceries</a:t>
                      </a:r>
                    </a:p>
                  </a:txBody>
                  <a:tcPr marL="45915" marR="45915" marT="22958" marB="22958" anchor="ctr"/>
                </a:tc>
                <a:tc>
                  <a:txBody>
                    <a:bodyPr/>
                    <a:lstStyle/>
                    <a:p>
                      <a:pPr algn="ctr" fontAlgn="ctr"/>
                      <a:r>
                        <a:rPr lang="es-CL" sz="900">
                          <a:effectLst/>
                        </a:rPr>
                        <a:t>3</a:t>
                      </a:r>
                    </a:p>
                  </a:txBody>
                  <a:tcPr marL="45915" marR="45915" marT="22958" marB="22958" anchor="ctr"/>
                </a:tc>
                <a:extLst>
                  <a:ext uri="{0D108BD9-81ED-4DB2-BD59-A6C34878D82A}">
                    <a16:rowId xmlns:a16="http://schemas.microsoft.com/office/drawing/2014/main" val="94383567"/>
                  </a:ext>
                </a:extLst>
              </a:tr>
              <a:tr h="734646">
                <a:tc>
                  <a:txBody>
                    <a:bodyPr/>
                    <a:lstStyle/>
                    <a:p>
                      <a:pPr algn="ctr" fontAlgn="ctr"/>
                      <a:r>
                        <a:rPr lang="es-CL" sz="900">
                          <a:effectLst/>
                        </a:rPr>
                        <a:t>6</a:t>
                      </a:r>
                      <a:endParaRPr lang="es-CL" sz="900" b="1">
                        <a:effectLst/>
                      </a:endParaRPr>
                    </a:p>
                  </a:txBody>
                  <a:tcPr marL="45915" marR="45915" marT="22958" marB="22958" anchor="ctr"/>
                </a:tc>
                <a:tc>
                  <a:txBody>
                    <a:bodyPr/>
                    <a:lstStyle/>
                    <a:p>
                      <a:pPr algn="ctr" fontAlgn="ctr"/>
                      <a:r>
                        <a:rPr lang="es-CL" sz="900">
                          <a:effectLst/>
                        </a:rPr>
                        <a:t>Starbucks</a:t>
                      </a:r>
                    </a:p>
                  </a:txBody>
                  <a:tcPr marL="45915" marR="45915" marT="22958" marB="22958" anchor="ctr"/>
                </a:tc>
                <a:tc>
                  <a:txBody>
                    <a:bodyPr/>
                    <a:lstStyle/>
                    <a:p>
                      <a:pPr algn="ctr" fontAlgn="ctr"/>
                      <a:r>
                        <a:rPr lang="es-CL" sz="900">
                          <a:effectLst/>
                        </a:rPr>
                        <a:t>4aedfeadf964a52005d121e3</a:t>
                      </a:r>
                    </a:p>
                  </a:txBody>
                  <a:tcPr marL="45915" marR="45915" marT="22958" marB="22958" anchor="ctr"/>
                </a:tc>
                <a:tc>
                  <a:txBody>
                    <a:bodyPr/>
                    <a:lstStyle/>
                    <a:p>
                      <a:pPr algn="ctr" fontAlgn="ctr"/>
                      <a:r>
                        <a:rPr lang="es-CL" sz="900">
                          <a:effectLst/>
                        </a:rPr>
                        <a:t>Coffee Shop</a:t>
                      </a:r>
                    </a:p>
                  </a:txBody>
                  <a:tcPr marL="45915" marR="45915" marT="22958" marB="22958" anchor="ctr"/>
                </a:tc>
                <a:tc>
                  <a:txBody>
                    <a:bodyPr/>
                    <a:lstStyle/>
                    <a:p>
                      <a:pPr algn="ctr" fontAlgn="ctr"/>
                      <a:r>
                        <a:rPr lang="es-CL" sz="900">
                          <a:effectLst/>
                        </a:rPr>
                        <a:t>43.768353</a:t>
                      </a:r>
                    </a:p>
                  </a:txBody>
                  <a:tcPr marL="45915" marR="45915" marT="22958" marB="22958" anchor="ctr"/>
                </a:tc>
                <a:tc>
                  <a:txBody>
                    <a:bodyPr/>
                    <a:lstStyle/>
                    <a:p>
                      <a:pPr algn="ctr" fontAlgn="ctr"/>
                      <a:r>
                        <a:rPr lang="es-CL" sz="900">
                          <a:effectLst/>
                        </a:rPr>
                        <a:t>-79.413046</a:t>
                      </a:r>
                    </a:p>
                  </a:txBody>
                  <a:tcPr marL="45915" marR="45915" marT="22958" marB="22958" anchor="ctr"/>
                </a:tc>
                <a:tc>
                  <a:txBody>
                    <a:bodyPr/>
                    <a:lstStyle/>
                    <a:p>
                      <a:pPr algn="ctr" fontAlgn="ctr"/>
                      <a:r>
                        <a:rPr lang="es-CL" sz="900">
                          <a:effectLst/>
                        </a:rPr>
                        <a:t>85</a:t>
                      </a:r>
                    </a:p>
                  </a:txBody>
                  <a:tcPr marL="45915" marR="45915" marT="22958" marB="22958" anchor="ctr"/>
                </a:tc>
                <a:tc>
                  <a:txBody>
                    <a:bodyPr/>
                    <a:lstStyle/>
                    <a:p>
                      <a:pPr algn="ctr" fontAlgn="ctr"/>
                      <a:r>
                        <a:rPr lang="es-CL" sz="900">
                          <a:effectLst/>
                        </a:rPr>
                        <a:t>great</a:t>
                      </a:r>
                    </a:p>
                  </a:txBody>
                  <a:tcPr marL="45915" marR="45915" marT="22958" marB="22958" anchor="ctr"/>
                </a:tc>
                <a:tc>
                  <a:txBody>
                    <a:bodyPr/>
                    <a:lstStyle/>
                    <a:p>
                      <a:pPr algn="ctr" fontAlgn="ctr"/>
                      <a:r>
                        <a:rPr lang="es-CL" sz="900">
                          <a:effectLst/>
                        </a:rPr>
                        <a:t>Food_store</a:t>
                      </a:r>
                    </a:p>
                  </a:txBody>
                  <a:tcPr marL="45915" marR="45915" marT="22958" marB="22958" anchor="ctr"/>
                </a:tc>
                <a:tc>
                  <a:txBody>
                    <a:bodyPr/>
                    <a:lstStyle/>
                    <a:p>
                      <a:pPr algn="ctr" fontAlgn="ctr"/>
                      <a:r>
                        <a:rPr lang="es-CL" sz="900">
                          <a:effectLst/>
                        </a:rPr>
                        <a:t>3</a:t>
                      </a:r>
                    </a:p>
                  </a:txBody>
                  <a:tcPr marL="45915" marR="45915" marT="22958" marB="22958" anchor="ctr"/>
                </a:tc>
                <a:extLst>
                  <a:ext uri="{0D108BD9-81ED-4DB2-BD59-A6C34878D82A}">
                    <a16:rowId xmlns:a16="http://schemas.microsoft.com/office/drawing/2014/main" val="3112369074"/>
                  </a:ext>
                </a:extLst>
              </a:tr>
              <a:tr h="596900">
                <a:tc>
                  <a:txBody>
                    <a:bodyPr/>
                    <a:lstStyle/>
                    <a:p>
                      <a:pPr algn="ctr" fontAlgn="ctr"/>
                      <a:r>
                        <a:rPr lang="es-CL" sz="900">
                          <a:effectLst/>
                        </a:rPr>
                        <a:t>8</a:t>
                      </a:r>
                      <a:endParaRPr lang="es-CL" sz="900" b="1">
                        <a:effectLst/>
                      </a:endParaRPr>
                    </a:p>
                  </a:txBody>
                  <a:tcPr marL="45915" marR="45915" marT="22958" marB="22958" anchor="ctr"/>
                </a:tc>
                <a:tc>
                  <a:txBody>
                    <a:bodyPr/>
                    <a:lstStyle/>
                    <a:p>
                      <a:pPr algn="ctr" fontAlgn="ctr"/>
                      <a:r>
                        <a:rPr lang="es-CL" sz="900">
                          <a:effectLst/>
                        </a:rPr>
                        <a:t>The Alley</a:t>
                      </a:r>
                    </a:p>
                  </a:txBody>
                  <a:tcPr marL="45915" marR="45915" marT="22958" marB="22958" anchor="ctr"/>
                </a:tc>
                <a:tc>
                  <a:txBody>
                    <a:bodyPr/>
                    <a:lstStyle/>
                    <a:p>
                      <a:pPr algn="ctr" fontAlgn="ctr"/>
                      <a:r>
                        <a:rPr lang="es-CL" sz="900" dirty="0">
                          <a:effectLst/>
                        </a:rPr>
                        <a:t>5ac6b2e2efa82a057cbd0c49</a:t>
                      </a:r>
                    </a:p>
                  </a:txBody>
                  <a:tcPr marL="45915" marR="45915" marT="22958" marB="22958" anchor="ctr"/>
                </a:tc>
                <a:tc>
                  <a:txBody>
                    <a:bodyPr/>
                    <a:lstStyle/>
                    <a:p>
                      <a:pPr algn="ctr" fontAlgn="ctr"/>
                      <a:r>
                        <a:rPr lang="es-CL" sz="900">
                          <a:effectLst/>
                        </a:rPr>
                        <a:t>Bubble Tea Shop</a:t>
                      </a:r>
                    </a:p>
                  </a:txBody>
                  <a:tcPr marL="45915" marR="45915" marT="22958" marB="22958" anchor="ctr"/>
                </a:tc>
                <a:tc>
                  <a:txBody>
                    <a:bodyPr/>
                    <a:lstStyle/>
                    <a:p>
                      <a:pPr algn="ctr" fontAlgn="ctr"/>
                      <a:r>
                        <a:rPr lang="es-CL" sz="900">
                          <a:effectLst/>
                        </a:rPr>
                        <a:t>43.776359</a:t>
                      </a:r>
                    </a:p>
                  </a:txBody>
                  <a:tcPr marL="45915" marR="45915" marT="22958" marB="22958" anchor="ctr"/>
                </a:tc>
                <a:tc>
                  <a:txBody>
                    <a:bodyPr/>
                    <a:lstStyle/>
                    <a:p>
                      <a:pPr algn="ctr" fontAlgn="ctr"/>
                      <a:r>
                        <a:rPr lang="es-CL" sz="900">
                          <a:effectLst/>
                        </a:rPr>
                        <a:t>-79.414384</a:t>
                      </a:r>
                    </a:p>
                  </a:txBody>
                  <a:tcPr marL="45915" marR="45915" marT="22958" marB="22958" anchor="ctr"/>
                </a:tc>
                <a:tc>
                  <a:txBody>
                    <a:bodyPr/>
                    <a:lstStyle/>
                    <a:p>
                      <a:pPr algn="ctr" fontAlgn="ctr"/>
                      <a:r>
                        <a:rPr lang="es-CL" sz="900">
                          <a:effectLst/>
                        </a:rPr>
                        <a:t>12</a:t>
                      </a:r>
                    </a:p>
                  </a:txBody>
                  <a:tcPr marL="45915" marR="45915" marT="22958" marB="22958" anchor="ctr"/>
                </a:tc>
                <a:tc>
                  <a:txBody>
                    <a:bodyPr/>
                    <a:lstStyle/>
                    <a:p>
                      <a:pPr algn="ctr" fontAlgn="ctr"/>
                      <a:r>
                        <a:rPr lang="es-CL" sz="900">
                          <a:effectLst/>
                        </a:rPr>
                        <a:t>poor</a:t>
                      </a:r>
                    </a:p>
                  </a:txBody>
                  <a:tcPr marL="45915" marR="45915" marT="22958" marB="22958" anchor="ctr"/>
                </a:tc>
                <a:tc>
                  <a:txBody>
                    <a:bodyPr/>
                    <a:lstStyle/>
                    <a:p>
                      <a:pPr algn="ctr" fontAlgn="ctr"/>
                      <a:r>
                        <a:rPr lang="es-CL" sz="900">
                          <a:effectLst/>
                        </a:rPr>
                        <a:t>Food_store</a:t>
                      </a:r>
                    </a:p>
                  </a:txBody>
                  <a:tcPr marL="45915" marR="45915" marT="22958" marB="22958" anchor="ctr"/>
                </a:tc>
                <a:tc>
                  <a:txBody>
                    <a:bodyPr/>
                    <a:lstStyle/>
                    <a:p>
                      <a:pPr algn="ctr" fontAlgn="ctr"/>
                      <a:r>
                        <a:rPr lang="es-CL" sz="900">
                          <a:effectLst/>
                        </a:rPr>
                        <a:t>1</a:t>
                      </a:r>
                    </a:p>
                  </a:txBody>
                  <a:tcPr marL="45915" marR="45915" marT="22958" marB="22958" anchor="ctr"/>
                </a:tc>
                <a:extLst>
                  <a:ext uri="{0D108BD9-81ED-4DB2-BD59-A6C34878D82A}">
                    <a16:rowId xmlns:a16="http://schemas.microsoft.com/office/drawing/2014/main" val="3225745832"/>
                  </a:ext>
                </a:extLst>
              </a:tr>
              <a:tr h="596900">
                <a:tc>
                  <a:txBody>
                    <a:bodyPr/>
                    <a:lstStyle/>
                    <a:p>
                      <a:pPr algn="ctr" fontAlgn="ctr"/>
                      <a:r>
                        <a:rPr lang="es-CL" sz="900">
                          <a:effectLst/>
                        </a:rPr>
                        <a:t>12</a:t>
                      </a:r>
                      <a:endParaRPr lang="es-CL" sz="900" b="1">
                        <a:effectLst/>
                      </a:endParaRPr>
                    </a:p>
                  </a:txBody>
                  <a:tcPr marL="45915" marR="45915" marT="22958" marB="22958" anchor="ctr"/>
                </a:tc>
                <a:tc>
                  <a:txBody>
                    <a:bodyPr/>
                    <a:lstStyle/>
                    <a:p>
                      <a:pPr algn="ctr" fontAlgn="ctr"/>
                      <a:r>
                        <a:rPr lang="es-CL" sz="900">
                          <a:effectLst/>
                        </a:rPr>
                        <a:t>Mel Lastman Square</a:t>
                      </a:r>
                    </a:p>
                  </a:txBody>
                  <a:tcPr marL="45915" marR="45915" marT="22958" marB="22958" anchor="ctr"/>
                </a:tc>
                <a:tc>
                  <a:txBody>
                    <a:bodyPr/>
                    <a:lstStyle/>
                    <a:p>
                      <a:pPr algn="ctr" fontAlgn="ctr"/>
                      <a:r>
                        <a:rPr lang="es-CL" sz="900">
                          <a:effectLst/>
                        </a:rPr>
                        <a:t>4bc876028b7c9c74162038cf</a:t>
                      </a:r>
                    </a:p>
                  </a:txBody>
                  <a:tcPr marL="45915" marR="45915" marT="22958" marB="22958" anchor="ctr"/>
                </a:tc>
                <a:tc>
                  <a:txBody>
                    <a:bodyPr/>
                    <a:lstStyle/>
                    <a:p>
                      <a:pPr algn="ctr" fontAlgn="ctr"/>
                      <a:r>
                        <a:rPr lang="es-CL" sz="900">
                          <a:effectLst/>
                        </a:rPr>
                        <a:t>Plaza</a:t>
                      </a:r>
                    </a:p>
                  </a:txBody>
                  <a:tcPr marL="45915" marR="45915" marT="22958" marB="22958" anchor="ctr"/>
                </a:tc>
                <a:tc>
                  <a:txBody>
                    <a:bodyPr/>
                    <a:lstStyle/>
                    <a:p>
                      <a:pPr algn="ctr" fontAlgn="ctr"/>
                      <a:r>
                        <a:rPr lang="es-CL" sz="900">
                          <a:effectLst/>
                        </a:rPr>
                        <a:t>43.767701</a:t>
                      </a:r>
                    </a:p>
                  </a:txBody>
                  <a:tcPr marL="45915" marR="45915" marT="22958" marB="22958" anchor="ctr"/>
                </a:tc>
                <a:tc>
                  <a:txBody>
                    <a:bodyPr/>
                    <a:lstStyle/>
                    <a:p>
                      <a:pPr algn="ctr" fontAlgn="ctr"/>
                      <a:r>
                        <a:rPr lang="es-CL" sz="900">
                          <a:effectLst/>
                        </a:rPr>
                        <a:t>-79.412975</a:t>
                      </a:r>
                    </a:p>
                  </a:txBody>
                  <a:tcPr marL="45915" marR="45915" marT="22958" marB="22958" anchor="ctr"/>
                </a:tc>
                <a:tc>
                  <a:txBody>
                    <a:bodyPr/>
                    <a:lstStyle/>
                    <a:p>
                      <a:pPr algn="ctr" fontAlgn="ctr"/>
                      <a:r>
                        <a:rPr lang="es-CL" sz="900" dirty="0">
                          <a:effectLst/>
                        </a:rPr>
                        <a:t>36</a:t>
                      </a:r>
                    </a:p>
                  </a:txBody>
                  <a:tcPr marL="45915" marR="45915" marT="22958" marB="22958" anchor="ctr"/>
                </a:tc>
                <a:tc>
                  <a:txBody>
                    <a:bodyPr/>
                    <a:lstStyle/>
                    <a:p>
                      <a:pPr algn="ctr" fontAlgn="ctr"/>
                      <a:r>
                        <a:rPr lang="es-CL" sz="900">
                          <a:effectLst/>
                        </a:rPr>
                        <a:t>below avg</a:t>
                      </a:r>
                    </a:p>
                  </a:txBody>
                  <a:tcPr marL="45915" marR="45915" marT="22958" marB="22958" anchor="ctr"/>
                </a:tc>
                <a:tc>
                  <a:txBody>
                    <a:bodyPr/>
                    <a:lstStyle/>
                    <a:p>
                      <a:pPr algn="ctr" fontAlgn="ctr"/>
                      <a:r>
                        <a:rPr lang="es-CL" sz="900">
                          <a:effectLst/>
                        </a:rPr>
                        <a:t>Plaza</a:t>
                      </a:r>
                    </a:p>
                  </a:txBody>
                  <a:tcPr marL="45915" marR="45915" marT="22958" marB="22958" anchor="ctr"/>
                </a:tc>
                <a:tc>
                  <a:txBody>
                    <a:bodyPr/>
                    <a:lstStyle/>
                    <a:p>
                      <a:pPr algn="ctr" fontAlgn="ctr"/>
                      <a:r>
                        <a:rPr lang="es-CL" sz="900" dirty="0">
                          <a:effectLst/>
                        </a:rPr>
                        <a:t>2</a:t>
                      </a:r>
                    </a:p>
                  </a:txBody>
                  <a:tcPr marL="45915" marR="45915" marT="22958" marB="22958" anchor="ctr"/>
                </a:tc>
                <a:extLst>
                  <a:ext uri="{0D108BD9-81ED-4DB2-BD59-A6C34878D82A}">
                    <a16:rowId xmlns:a16="http://schemas.microsoft.com/office/drawing/2014/main" val="56179810"/>
                  </a:ext>
                </a:extLst>
              </a:tr>
              <a:tr h="596900">
                <a:tc>
                  <a:txBody>
                    <a:bodyPr/>
                    <a:lstStyle/>
                    <a:p>
                      <a:pPr algn="ctr" fontAlgn="ctr"/>
                      <a:r>
                        <a:rPr lang="es-CL" sz="900">
                          <a:effectLst/>
                        </a:rPr>
                        <a:t>13</a:t>
                      </a:r>
                      <a:endParaRPr lang="es-CL" sz="900" b="1">
                        <a:effectLst/>
                      </a:endParaRPr>
                    </a:p>
                  </a:txBody>
                  <a:tcPr marL="45915" marR="45915" marT="22958" marB="22958" anchor="ctr"/>
                </a:tc>
                <a:tc>
                  <a:txBody>
                    <a:bodyPr/>
                    <a:lstStyle/>
                    <a:p>
                      <a:pPr algn="ctr" fontAlgn="ctr"/>
                      <a:r>
                        <a:rPr lang="es-CL" sz="900">
                          <a:effectLst/>
                        </a:rPr>
                        <a:t>Metro</a:t>
                      </a:r>
                    </a:p>
                  </a:txBody>
                  <a:tcPr marL="45915" marR="45915" marT="22958" marB="22958" anchor="ctr"/>
                </a:tc>
                <a:tc>
                  <a:txBody>
                    <a:bodyPr/>
                    <a:lstStyle/>
                    <a:p>
                      <a:pPr algn="ctr" fontAlgn="ctr"/>
                      <a:r>
                        <a:rPr lang="es-CL" sz="900">
                          <a:effectLst/>
                        </a:rPr>
                        <a:t>4af2473cf964a52014e721e3</a:t>
                      </a:r>
                    </a:p>
                  </a:txBody>
                  <a:tcPr marL="45915" marR="45915" marT="22958" marB="22958" anchor="ctr"/>
                </a:tc>
                <a:tc>
                  <a:txBody>
                    <a:bodyPr/>
                    <a:lstStyle/>
                    <a:p>
                      <a:pPr algn="ctr" fontAlgn="ctr"/>
                      <a:r>
                        <a:rPr lang="es-CL" sz="900">
                          <a:effectLst/>
                        </a:rPr>
                        <a:t>Supermarket</a:t>
                      </a:r>
                    </a:p>
                  </a:txBody>
                  <a:tcPr marL="45915" marR="45915" marT="22958" marB="22958" anchor="ctr"/>
                </a:tc>
                <a:tc>
                  <a:txBody>
                    <a:bodyPr/>
                    <a:lstStyle/>
                    <a:p>
                      <a:pPr algn="ctr" fontAlgn="ctr"/>
                      <a:r>
                        <a:rPr lang="es-CL" sz="900">
                          <a:effectLst/>
                        </a:rPr>
                        <a:t>43.774171</a:t>
                      </a:r>
                    </a:p>
                  </a:txBody>
                  <a:tcPr marL="45915" marR="45915" marT="22958" marB="22958" anchor="ctr"/>
                </a:tc>
                <a:tc>
                  <a:txBody>
                    <a:bodyPr/>
                    <a:lstStyle/>
                    <a:p>
                      <a:pPr algn="ctr" fontAlgn="ctr"/>
                      <a:r>
                        <a:rPr lang="es-CL" sz="900">
                          <a:effectLst/>
                        </a:rPr>
                        <a:t>-79.413432</a:t>
                      </a:r>
                    </a:p>
                  </a:txBody>
                  <a:tcPr marL="45915" marR="45915" marT="22958" marB="22958" anchor="ctr"/>
                </a:tc>
                <a:tc>
                  <a:txBody>
                    <a:bodyPr/>
                    <a:lstStyle/>
                    <a:p>
                      <a:pPr algn="ctr" fontAlgn="ctr"/>
                      <a:r>
                        <a:rPr lang="es-CL" sz="900">
                          <a:effectLst/>
                        </a:rPr>
                        <a:t>56</a:t>
                      </a:r>
                    </a:p>
                  </a:txBody>
                  <a:tcPr marL="45915" marR="45915" marT="22958" marB="22958" anchor="ctr"/>
                </a:tc>
                <a:tc>
                  <a:txBody>
                    <a:bodyPr/>
                    <a:lstStyle/>
                    <a:p>
                      <a:pPr algn="ctr" fontAlgn="ctr"/>
                      <a:r>
                        <a:rPr lang="es-CL" sz="900">
                          <a:effectLst/>
                        </a:rPr>
                        <a:t>avg avg</a:t>
                      </a:r>
                    </a:p>
                  </a:txBody>
                  <a:tcPr marL="45915" marR="45915" marT="22958" marB="22958" anchor="ctr"/>
                </a:tc>
                <a:tc>
                  <a:txBody>
                    <a:bodyPr/>
                    <a:lstStyle/>
                    <a:p>
                      <a:pPr algn="ctr" fontAlgn="ctr"/>
                      <a:r>
                        <a:rPr lang="es-CL" sz="900">
                          <a:effectLst/>
                        </a:rPr>
                        <a:t>Groceries</a:t>
                      </a:r>
                    </a:p>
                  </a:txBody>
                  <a:tcPr marL="45915" marR="45915" marT="22958" marB="22958" anchor="ctr"/>
                </a:tc>
                <a:tc>
                  <a:txBody>
                    <a:bodyPr/>
                    <a:lstStyle/>
                    <a:p>
                      <a:pPr algn="ctr" fontAlgn="ctr"/>
                      <a:r>
                        <a:rPr lang="es-CL" sz="900" dirty="0">
                          <a:effectLst/>
                        </a:rPr>
                        <a:t>0</a:t>
                      </a:r>
                    </a:p>
                  </a:txBody>
                  <a:tcPr marL="45915" marR="45915" marT="22958" marB="22958" anchor="ctr"/>
                </a:tc>
                <a:extLst>
                  <a:ext uri="{0D108BD9-81ED-4DB2-BD59-A6C34878D82A}">
                    <a16:rowId xmlns:a16="http://schemas.microsoft.com/office/drawing/2014/main" val="704887422"/>
                  </a:ext>
                </a:extLst>
              </a:tr>
            </a:tbl>
          </a:graphicData>
        </a:graphic>
      </p:graphicFrame>
      <p:pic>
        <p:nvPicPr>
          <p:cNvPr id="6" name="Imagen 5">
            <a:extLst>
              <a:ext uri="{FF2B5EF4-FFF2-40B4-BE49-F238E27FC236}">
                <a16:creationId xmlns:a16="http://schemas.microsoft.com/office/drawing/2014/main" id="{B89BF311-6E8F-2747-8C9F-EE611E782E1E}"/>
              </a:ext>
            </a:extLst>
          </p:cNvPr>
          <p:cNvPicPr>
            <a:picLocks noChangeAspect="1"/>
          </p:cNvPicPr>
          <p:nvPr/>
        </p:nvPicPr>
        <p:blipFill>
          <a:blip r:embed="rId2"/>
          <a:stretch>
            <a:fillRect/>
          </a:stretch>
        </p:blipFill>
        <p:spPr>
          <a:xfrm>
            <a:off x="944357" y="1936750"/>
            <a:ext cx="5344583" cy="3206750"/>
          </a:xfrm>
          <a:prstGeom prst="rect">
            <a:avLst/>
          </a:prstGeom>
        </p:spPr>
      </p:pic>
    </p:spTree>
    <p:extLst>
      <p:ext uri="{BB962C8B-B14F-4D97-AF65-F5344CB8AC3E}">
        <p14:creationId xmlns:p14="http://schemas.microsoft.com/office/powerpoint/2010/main" val="2463786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3638F2F-4688-4030-B1CC-80272444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3" name="Freeform 6">
            <a:extLst>
              <a:ext uri="{FF2B5EF4-FFF2-40B4-BE49-F238E27FC236}">
                <a16:creationId xmlns:a16="http://schemas.microsoft.com/office/drawing/2014/main" id="{48C811F0-0ED8-4A7B-BFDE-6433C690E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973751" y="303896"/>
            <a:ext cx="1910102" cy="257067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ítulo 1">
            <a:extLst>
              <a:ext uri="{FF2B5EF4-FFF2-40B4-BE49-F238E27FC236}">
                <a16:creationId xmlns:a16="http://schemas.microsoft.com/office/drawing/2014/main" id="{6329DD35-E9C8-CC49-9AB8-5D4E188DF426}"/>
              </a:ext>
            </a:extLst>
          </p:cNvPr>
          <p:cNvSpPr>
            <a:spLocks noGrp="1"/>
          </p:cNvSpPr>
          <p:nvPr>
            <p:ph type="title"/>
          </p:nvPr>
        </p:nvSpPr>
        <p:spPr>
          <a:xfrm>
            <a:off x="1253764" y="1327355"/>
            <a:ext cx="3559425" cy="4482564"/>
          </a:xfrm>
        </p:spPr>
        <p:txBody>
          <a:bodyPr>
            <a:normAutofit/>
          </a:bodyPr>
          <a:lstStyle/>
          <a:p>
            <a:r>
              <a:rPr lang="es-CL" dirty="0"/>
              <a:t>CONCLUSION</a:t>
            </a:r>
          </a:p>
        </p:txBody>
      </p:sp>
      <p:sp>
        <p:nvSpPr>
          <p:cNvPr id="14" name="Marcador de contenido 2">
            <a:extLst>
              <a:ext uri="{FF2B5EF4-FFF2-40B4-BE49-F238E27FC236}">
                <a16:creationId xmlns:a16="http://schemas.microsoft.com/office/drawing/2014/main" id="{E5563FC3-D82D-C54B-B2D3-D8BD0B4F472D}"/>
              </a:ext>
            </a:extLst>
          </p:cNvPr>
          <p:cNvSpPr>
            <a:spLocks noGrp="1"/>
          </p:cNvSpPr>
          <p:nvPr>
            <p:ph idx="1"/>
          </p:nvPr>
        </p:nvSpPr>
        <p:spPr>
          <a:xfrm>
            <a:off x="6100123" y="1327356"/>
            <a:ext cx="4872677" cy="4482564"/>
          </a:xfrm>
        </p:spPr>
        <p:txBody>
          <a:bodyPr>
            <a:normAutofit/>
          </a:bodyPr>
          <a:lstStyle/>
          <a:p>
            <a:pPr marL="0" indent="0">
              <a:buNone/>
            </a:pPr>
            <a:r>
              <a:rPr lang="es-CL" sz="1000"/>
              <a:t>Our analysis shows that although there is a lot of number of store in North of York. Highest concentration of store was detected in one of the principal avenue of the city, so we focused our attention this area, also becaus eir near to big place like the Cementery and a lot of parks.</a:t>
            </a:r>
          </a:p>
          <a:p>
            <a:pPr marL="0" indent="0">
              <a:buNone/>
            </a:pPr>
            <a:r>
              <a:rPr lang="es-CL" sz="1000"/>
              <a:t>After directing our attention to this more narrow area of interest we first created a dense grid of location candidates (spaced 100m appart); those locations were then filtered so that those with more than two store in radius of 500m.</a:t>
            </a:r>
          </a:p>
          <a:p>
            <a:pPr marL="0" indent="0">
              <a:buNone/>
            </a:pPr>
            <a:r>
              <a:rPr lang="es-CL" sz="1000"/>
              <a:t>Those location candidates were then clustered to create zones of interest which contain greatest number of location candidates. Addresses of centers of those zones were also generated using reverse geocoding to be used as markers/starting points for more detailed local analysis based on other factors.</a:t>
            </a:r>
          </a:p>
          <a:p>
            <a:pPr marL="0" indent="0">
              <a:buNone/>
            </a:pPr>
            <a:r>
              <a:rPr lang="es-CL" sz="1000"/>
              <a:t>Purpose of this project was to identify North York areas close to center with low number of stores(particularly Convenience Stores) in order to aid stakeholders in narrowing down the search for optimal location for a commercial center. By calculating store density distribution from Foursquare data we have first identified general boroughs that justify further analysis, and then generated extensive collection of locations which satisfy some basic requirements regarding existing nearby store. Clustering of those locations was then performed in order to create major zones of interest (containing greatest number of potential locations) and addresses of those zone centers were created to be used as starting points for final exploration by stakeholders.​Final decission on optimal store location will be made by stakeholders based on specific characteristics of neighborhoods and locations in every recommended zone, taking into consideration additional factors like attractiveness of each location (proximity to park or water), levels of noise / proximity to major roads, real estate availability, prices, social and economic dynamics of every neighborhood etc.</a:t>
            </a:r>
          </a:p>
          <a:p>
            <a:endParaRPr lang="es-CL" sz="1000"/>
          </a:p>
        </p:txBody>
      </p:sp>
      <p:sp>
        <p:nvSpPr>
          <p:cNvPr id="12" name="Rectangle 11">
            <a:extLst>
              <a:ext uri="{FF2B5EF4-FFF2-40B4-BE49-F238E27FC236}">
                <a16:creationId xmlns:a16="http://schemas.microsoft.com/office/drawing/2014/main" id="{AAC19CEE-435E-4643-849E-5194A5743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60096390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Recorte">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0</TotalTime>
  <Words>1163</Words>
  <Application>Microsoft Macintosh PowerPoint</Application>
  <PresentationFormat>Panorámica</PresentationFormat>
  <Paragraphs>193</Paragraphs>
  <Slides>7</Slides>
  <Notes>0</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7</vt:i4>
      </vt:variant>
    </vt:vector>
  </HeadingPairs>
  <TitlesOfParts>
    <vt:vector size="9" baseType="lpstr">
      <vt:lpstr>Franklin Gothic Book</vt:lpstr>
      <vt:lpstr>Recorte</vt:lpstr>
      <vt:lpstr>Final project</vt:lpstr>
      <vt:lpstr>Since there are lots of different shops in Toronti we will try to detect the best location in North York. We are also particularly interested in areas with not activities in vicinity. We would also prefer locations as close to city center as possible, assuming that first two conditions are met. We will use our data science powers to generate a few most promissing neighborhoods based on this criteria. Advantages of each area will then be clearly expressed so that best possible final location can be chosen by stakeholders. </vt:lpstr>
      <vt:lpstr>Presentación de PowerPoint</vt:lpstr>
      <vt:lpstr>METHODOLOGY</vt:lpstr>
      <vt:lpstr>ANALYSIS</vt:lpstr>
      <vt:lpstr>Presentación de PowerPoint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Paulina Lopez</dc:creator>
  <cp:lastModifiedBy>Paulina Lopez</cp:lastModifiedBy>
  <cp:revision>1</cp:revision>
  <dcterms:created xsi:type="dcterms:W3CDTF">2020-09-12T22:24:27Z</dcterms:created>
  <dcterms:modified xsi:type="dcterms:W3CDTF">2020-09-12T22:24:55Z</dcterms:modified>
</cp:coreProperties>
</file>

<file path=docProps/thumbnail.jpeg>
</file>